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charts/chart4.xml" ContentType="application/vnd.openxmlformats-officedocument.drawingml.chart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charts/chart9.xml" ContentType="application/vnd.openxmlformats-officedocument.drawingml.chart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charts/chart5.xml" ContentType="application/vnd.openxmlformats-officedocument.drawingml.chart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charts/chart1.xml" ContentType="application/vnd.openxmlformats-officedocument.drawingml.chart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charts/chart6.xml" ContentType="application/vnd.openxmlformats-officedocument.drawingml.chart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charts/chart2.xml" ContentType="application/vnd.openxmlformats-officedocument.drawingml.chart+xml"/>
  <Override PartName="/ppt/presentation.xml" ContentType="application/vnd.openxmlformats-officedocument.presentationml.presentation.main+xml"/>
  <Default Extension="xlsx" ContentType="application/vnd.openxmlformats-officedocument.spreadsheetml.sheet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charts/chart7.xml" ContentType="application/vnd.openxmlformats-officedocument.drawingml.chart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charts/chart3.xml" ContentType="application/vnd.openxmlformats-officedocument.drawingml.chart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charts/chart8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256" r:id="rId2"/>
    <p:sldId id="265" r:id="rId3"/>
    <p:sldId id="280" r:id="rId4"/>
    <p:sldId id="281" r:id="rId5"/>
    <p:sldId id="283" r:id="rId6"/>
    <p:sldId id="284" r:id="rId7"/>
    <p:sldId id="285" r:id="rId8"/>
    <p:sldId id="288" r:id="rId9"/>
    <p:sldId id="289" r:id="rId10"/>
    <p:sldId id="290" r:id="rId11"/>
    <p:sldId id="291" r:id="rId12"/>
    <p:sldId id="295" r:id="rId13"/>
    <p:sldId id="292" r:id="rId14"/>
    <p:sldId id="294" r:id="rId15"/>
    <p:sldId id="309" r:id="rId16"/>
    <p:sldId id="293" r:id="rId17"/>
    <p:sldId id="298" r:id="rId18"/>
    <p:sldId id="296" r:id="rId19"/>
    <p:sldId id="297" r:id="rId20"/>
    <p:sldId id="299" r:id="rId21"/>
    <p:sldId id="300" r:id="rId22"/>
    <p:sldId id="301" r:id="rId23"/>
    <p:sldId id="302" r:id="rId24"/>
    <p:sldId id="303" r:id="rId25"/>
    <p:sldId id="306" r:id="rId26"/>
    <p:sldId id="307" r:id="rId27"/>
    <p:sldId id="305" r:id="rId28"/>
    <p:sldId id="310" r:id="rId29"/>
    <p:sldId id="308" r:id="rId30"/>
    <p:sldId id="30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D30000"/>
    <a:srgbClr val="D94845"/>
    <a:srgbClr val="47E0E8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02" autoAdjust="0"/>
    <p:restoredTop sz="94619" autoAdjust="0"/>
  </p:normalViewPr>
  <p:slideViewPr>
    <p:cSldViewPr>
      <p:cViewPr>
        <p:scale>
          <a:sx n="100" d="100"/>
          <a:sy n="100" d="100"/>
        </p:scale>
        <p:origin x="-1024" y="1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dPt>
            <c:idx val="14"/>
            <c:spPr>
              <a:solidFill>
                <a:srgbClr val="FF6600"/>
              </a:solidFill>
            </c:spPr>
          </c:dPt>
          <c:dPt>
            <c:idx val="20"/>
            <c:spPr>
              <a:solidFill>
                <a:schemeClr val="accent1">
                  <a:lumMod val="75000"/>
                </a:schemeClr>
              </a:solidFill>
            </c:spPr>
          </c:dPt>
          <c:cat>
            <c:strRef>
              <c:f>Sheet1!$A$2:$A$31</c:f>
              <c:strCache>
                <c:ptCount val="30"/>
                <c:pt idx="0">
                  <c:v>Ireland</c:v>
                </c:pt>
                <c:pt idx="1">
                  <c:v>Slovakia</c:v>
                </c:pt>
                <c:pt idx="2">
                  <c:v>Cyprus</c:v>
                </c:pt>
                <c:pt idx="3">
                  <c:v>Poland</c:v>
                </c:pt>
                <c:pt idx="4">
                  <c:v>Luxembourg</c:v>
                </c:pt>
                <c:pt idx="5">
                  <c:v>Romania</c:v>
                </c:pt>
                <c:pt idx="6">
                  <c:v>Czech Republic</c:v>
                </c:pt>
                <c:pt idx="7">
                  <c:v>Malta</c:v>
                </c:pt>
                <c:pt idx="8">
                  <c:v>Netherlands</c:v>
                </c:pt>
                <c:pt idx="9">
                  <c:v>Slovenia</c:v>
                </c:pt>
                <c:pt idx="10">
                  <c:v>Hungary</c:v>
                </c:pt>
                <c:pt idx="11">
                  <c:v>Estonia</c:v>
                </c:pt>
                <c:pt idx="12">
                  <c:v>Spain</c:v>
                </c:pt>
                <c:pt idx="13">
                  <c:v>United Kingdom</c:v>
                </c:pt>
                <c:pt idx="14">
                  <c:v>Serbia</c:v>
                </c:pt>
                <c:pt idx="15">
                  <c:v>Denmark</c:v>
                </c:pt>
                <c:pt idx="16">
                  <c:v>France</c:v>
                </c:pt>
                <c:pt idx="17">
                  <c:v>Belgium</c:v>
                </c:pt>
                <c:pt idx="18">
                  <c:v>Austria</c:v>
                </c:pt>
                <c:pt idx="19">
                  <c:v>France (metropolitan)</c:v>
                </c:pt>
                <c:pt idx="20">
                  <c:v>EU-27</c:v>
                </c:pt>
                <c:pt idx="21">
                  <c:v>Finland</c:v>
                </c:pt>
                <c:pt idx="22">
                  <c:v>Lithuania</c:v>
                </c:pt>
                <c:pt idx="23">
                  <c:v>Bulgaria</c:v>
                </c:pt>
                <c:pt idx="24">
                  <c:v>Latvia</c:v>
                </c:pt>
                <c:pt idx="25">
                  <c:v>Sweden</c:v>
                </c:pt>
                <c:pt idx="26">
                  <c:v>Portugal</c:v>
                </c:pt>
                <c:pt idx="27">
                  <c:v>Greece</c:v>
                </c:pt>
                <c:pt idx="28">
                  <c:v>Italy</c:v>
                </c:pt>
                <c:pt idx="29">
                  <c:v>Germany (including former GDR)</c:v>
                </c:pt>
              </c:strCache>
            </c:strRef>
          </c:cat>
          <c:val>
            <c:numRef>
              <c:f>Sheet1!$B$2:$B$31</c:f>
              <c:numCache>
                <c:formatCode>#,##0.0</c:formatCode>
                <c:ptCount val="30"/>
                <c:pt idx="0">
                  <c:v>17.2</c:v>
                </c:pt>
                <c:pt idx="1">
                  <c:v>17.5</c:v>
                </c:pt>
                <c:pt idx="2">
                  <c:v>18.0</c:v>
                </c:pt>
                <c:pt idx="3">
                  <c:v>18.9</c:v>
                </c:pt>
                <c:pt idx="4">
                  <c:v>20.3</c:v>
                </c:pt>
                <c:pt idx="5">
                  <c:v>21.3</c:v>
                </c:pt>
                <c:pt idx="6">
                  <c:v>22.3</c:v>
                </c:pt>
                <c:pt idx="7">
                  <c:v>22.4</c:v>
                </c:pt>
                <c:pt idx="8">
                  <c:v>23.3</c:v>
                </c:pt>
                <c:pt idx="9">
                  <c:v>23.9</c:v>
                </c:pt>
                <c:pt idx="10">
                  <c:v>24.4</c:v>
                </c:pt>
                <c:pt idx="11">
                  <c:v>25.2</c:v>
                </c:pt>
                <c:pt idx="12">
                  <c:v>25.2</c:v>
                </c:pt>
                <c:pt idx="13">
                  <c:v>25.3</c:v>
                </c:pt>
                <c:pt idx="14">
                  <c:v>25.5</c:v>
                </c:pt>
                <c:pt idx="15">
                  <c:v>25.7</c:v>
                </c:pt>
                <c:pt idx="16">
                  <c:v>25.9</c:v>
                </c:pt>
                <c:pt idx="17">
                  <c:v>26.0</c:v>
                </c:pt>
                <c:pt idx="18">
                  <c:v>26.0</c:v>
                </c:pt>
                <c:pt idx="19">
                  <c:v>26.1</c:v>
                </c:pt>
                <c:pt idx="20">
                  <c:v>26.2</c:v>
                </c:pt>
                <c:pt idx="21">
                  <c:v>26.5</c:v>
                </c:pt>
                <c:pt idx="22">
                  <c:v>26.6</c:v>
                </c:pt>
                <c:pt idx="23">
                  <c:v>27.0</c:v>
                </c:pt>
                <c:pt idx="24">
                  <c:v>27.2</c:v>
                </c:pt>
                <c:pt idx="25">
                  <c:v>28.4</c:v>
                </c:pt>
                <c:pt idx="26">
                  <c:v>28.9</c:v>
                </c:pt>
                <c:pt idx="27">
                  <c:v>29.0</c:v>
                </c:pt>
                <c:pt idx="28">
                  <c:v>30.9</c:v>
                </c:pt>
                <c:pt idx="29">
                  <c:v>31.2</c:v>
                </c:pt>
              </c:numCache>
            </c:numRef>
          </c:val>
        </c:ser>
        <c:dLbls/>
        <c:axId val="244428648"/>
        <c:axId val="244431864"/>
      </c:barChart>
      <c:catAx>
        <c:axId val="244428648"/>
        <c:scaling>
          <c:orientation val="minMax"/>
        </c:scaling>
        <c:axPos val="b"/>
        <c:tickLblPos val="nextTo"/>
        <c:txPr>
          <a:bodyPr/>
          <a:lstStyle/>
          <a:p>
            <a:pPr>
              <a:defRPr lang="sr-Cyrl-CS" sz="1000"/>
            </a:pPr>
            <a:endParaRPr lang="en-US"/>
          </a:p>
        </c:txPr>
        <c:crossAx val="244431864"/>
        <c:crosses val="autoZero"/>
        <c:auto val="1"/>
        <c:lblAlgn val="ctr"/>
        <c:lblOffset val="100"/>
      </c:catAx>
      <c:valAx>
        <c:axId val="244431864"/>
        <c:scaling>
          <c:orientation val="minMax"/>
        </c:scaling>
        <c:axPos val="l"/>
        <c:majorGridlines/>
        <c:numFmt formatCode="#,##0.0" sourceLinked="1"/>
        <c:tickLblPos val="nextTo"/>
        <c:txPr>
          <a:bodyPr/>
          <a:lstStyle/>
          <a:p>
            <a:pPr>
              <a:defRPr lang="sr-Cyrl-CS" sz="800"/>
            </a:pPr>
            <a:endParaRPr lang="en-US"/>
          </a:p>
        </c:txPr>
        <c:crossAx val="24442864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3"/>
  <c:chart>
    <c:autoTitleDeleted val="1"/>
    <c:plotArea>
      <c:layout>
        <c:manualLayout>
          <c:layoutTarget val="inner"/>
          <c:xMode val="edge"/>
          <c:yMode val="edge"/>
          <c:x val="0.0977344230802413"/>
          <c:y val="0.019810150128181"/>
          <c:w val="0.874056929881573"/>
          <c:h val="0.643373881746922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18"/>
            <c:spPr>
              <a:solidFill>
                <a:srgbClr val="D94845"/>
              </a:solidFill>
            </c:spPr>
          </c:dPt>
          <c:dPt>
            <c:idx val="20"/>
            <c:spPr>
              <a:solidFill>
                <a:schemeClr val="bg2">
                  <a:lumMod val="25000"/>
                </a:schemeClr>
              </a:solidFill>
            </c:spPr>
          </c:dPt>
          <c:cat>
            <c:strRef>
              <c:f>Sheet1!$A$2:$A$31</c:f>
              <c:strCache>
                <c:ptCount val="30"/>
                <c:pt idx="0">
                  <c:v>Ireland</c:v>
                </c:pt>
                <c:pt idx="1">
                  <c:v>Slovakia</c:v>
                </c:pt>
                <c:pt idx="2">
                  <c:v>Cyprus</c:v>
                </c:pt>
                <c:pt idx="3">
                  <c:v>Poland</c:v>
                </c:pt>
                <c:pt idx="4">
                  <c:v>Luxembourg</c:v>
                </c:pt>
                <c:pt idx="5">
                  <c:v>Romania</c:v>
                </c:pt>
                <c:pt idx="6">
                  <c:v>Malta</c:v>
                </c:pt>
                <c:pt idx="7">
                  <c:v>Czech Republic</c:v>
                </c:pt>
                <c:pt idx="8">
                  <c:v>Netherlands</c:v>
                </c:pt>
                <c:pt idx="9">
                  <c:v>Slovenia</c:v>
                </c:pt>
                <c:pt idx="10">
                  <c:v>France</c:v>
                </c:pt>
                <c:pt idx="11">
                  <c:v>Hungary</c:v>
                </c:pt>
                <c:pt idx="12">
                  <c:v>United Kingdom</c:v>
                </c:pt>
                <c:pt idx="13">
                  <c:v>Denmark</c:v>
                </c:pt>
                <c:pt idx="14">
                  <c:v>France (metropolitan)</c:v>
                </c:pt>
                <c:pt idx="15">
                  <c:v>Estonia</c:v>
                </c:pt>
                <c:pt idx="16">
                  <c:v>Belgium</c:v>
                </c:pt>
                <c:pt idx="17">
                  <c:v>Spain</c:v>
                </c:pt>
                <c:pt idx="18">
                  <c:v>Serbia</c:v>
                </c:pt>
                <c:pt idx="19">
                  <c:v>Finland</c:v>
                </c:pt>
                <c:pt idx="20">
                  <c:v>EU-27</c:v>
                </c:pt>
                <c:pt idx="21">
                  <c:v>Austria</c:v>
                </c:pt>
                <c:pt idx="22">
                  <c:v>Lithuania</c:v>
                </c:pt>
                <c:pt idx="23">
                  <c:v>Latvia</c:v>
                </c:pt>
                <c:pt idx="24">
                  <c:v>Bulgaria</c:v>
                </c:pt>
                <c:pt idx="25">
                  <c:v>Sweden</c:v>
                </c:pt>
                <c:pt idx="26">
                  <c:v>Portugal</c:v>
                </c:pt>
                <c:pt idx="27">
                  <c:v>Greece</c:v>
                </c:pt>
                <c:pt idx="28">
                  <c:v>Italy</c:v>
                </c:pt>
                <c:pt idx="29">
                  <c:v>Germany</c:v>
                </c:pt>
              </c:strCache>
            </c:strRef>
          </c:cat>
          <c:val>
            <c:numRef>
              <c:f>Sheet1!$B$2:$B$31</c:f>
              <c:numCache>
                <c:formatCode>#,##0.0</c:formatCode>
                <c:ptCount val="30"/>
                <c:pt idx="0">
                  <c:v>11.5</c:v>
                </c:pt>
                <c:pt idx="1">
                  <c:v>12.6</c:v>
                </c:pt>
                <c:pt idx="2">
                  <c:v>12.7</c:v>
                </c:pt>
                <c:pt idx="3">
                  <c:v>13.5</c:v>
                </c:pt>
                <c:pt idx="4">
                  <c:v>13.9</c:v>
                </c:pt>
                <c:pt idx="5">
                  <c:v>14.9</c:v>
                </c:pt>
                <c:pt idx="6">
                  <c:v>15.5</c:v>
                </c:pt>
                <c:pt idx="7">
                  <c:v>15.6</c:v>
                </c:pt>
                <c:pt idx="8">
                  <c:v>15.6</c:v>
                </c:pt>
                <c:pt idx="9">
                  <c:v>16.5</c:v>
                </c:pt>
                <c:pt idx="10">
                  <c:v>16.7</c:v>
                </c:pt>
                <c:pt idx="11">
                  <c:v>16.7</c:v>
                </c:pt>
                <c:pt idx="12">
                  <c:v>16.7</c:v>
                </c:pt>
                <c:pt idx="13">
                  <c:v>16.8</c:v>
                </c:pt>
                <c:pt idx="14">
                  <c:v>16.9</c:v>
                </c:pt>
                <c:pt idx="15">
                  <c:v>17.0</c:v>
                </c:pt>
                <c:pt idx="16">
                  <c:v>17.1</c:v>
                </c:pt>
                <c:pt idx="17">
                  <c:v>17.1</c:v>
                </c:pt>
                <c:pt idx="18">
                  <c:v>17.4</c:v>
                </c:pt>
                <c:pt idx="19">
                  <c:v>17.5</c:v>
                </c:pt>
                <c:pt idx="20">
                  <c:v>17.5</c:v>
                </c:pt>
                <c:pt idx="21">
                  <c:v>17.6</c:v>
                </c:pt>
                <c:pt idx="22">
                  <c:v>17.9</c:v>
                </c:pt>
                <c:pt idx="23">
                  <c:v>18.4</c:v>
                </c:pt>
                <c:pt idx="24">
                  <c:v>18.5</c:v>
                </c:pt>
                <c:pt idx="25">
                  <c:v>18.5</c:v>
                </c:pt>
                <c:pt idx="26">
                  <c:v>19.1</c:v>
                </c:pt>
                <c:pt idx="27">
                  <c:v>19.3</c:v>
                </c:pt>
                <c:pt idx="28">
                  <c:v>20.3</c:v>
                </c:pt>
                <c:pt idx="29">
                  <c:v>20.6</c:v>
                </c:pt>
              </c:numCache>
            </c:numRef>
          </c:val>
        </c:ser>
        <c:dLbls/>
        <c:axId val="244479560"/>
        <c:axId val="244413416"/>
      </c:barChart>
      <c:catAx>
        <c:axId val="244479560"/>
        <c:scaling>
          <c:orientation val="minMax"/>
        </c:scaling>
        <c:axPos val="b"/>
        <c:tickLblPos val="nextTo"/>
        <c:txPr>
          <a:bodyPr/>
          <a:lstStyle/>
          <a:p>
            <a:pPr>
              <a:defRPr lang="sr-Cyrl-CS" sz="1000"/>
            </a:pPr>
            <a:endParaRPr lang="en-US"/>
          </a:p>
        </c:txPr>
        <c:crossAx val="244413416"/>
        <c:crosses val="autoZero"/>
        <c:auto val="1"/>
        <c:lblAlgn val="ctr"/>
        <c:lblOffset val="100"/>
      </c:catAx>
      <c:valAx>
        <c:axId val="244413416"/>
        <c:scaling>
          <c:orientation val="minMax"/>
        </c:scaling>
        <c:axPos val="l"/>
        <c:majorGridlines/>
        <c:numFmt formatCode="#,##0.0" sourceLinked="1"/>
        <c:tickLblPos val="nextTo"/>
        <c:txPr>
          <a:bodyPr/>
          <a:lstStyle/>
          <a:p>
            <a:pPr>
              <a:defRPr lang="sr-Cyrl-CS" sz="1000"/>
            </a:pPr>
            <a:endParaRPr lang="en-US"/>
          </a:p>
        </c:txPr>
        <c:crossAx val="24447956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txPr>
              <a:bodyPr/>
              <a:lstStyle/>
              <a:p>
                <a:pPr>
                  <a:defRPr lang="sr-Cyrl-CS"/>
                </a:pPr>
                <a:endParaRPr lang="en-US"/>
              </a:p>
            </c:txPr>
            <c:showVal val="1"/>
            <c:showLeaderLines val="1"/>
          </c:dLbls>
          <c:cat>
            <c:strRef>
              <c:f>Sheet1!$A$2:$A$5</c:f>
              <c:strCache>
                <c:ptCount val="4"/>
                <c:pt idx="0">
                  <c:v>Mešovito</c:v>
                </c:pt>
                <c:pt idx="1">
                  <c:v>Staračko višečlano</c:v>
                </c:pt>
                <c:pt idx="2">
                  <c:v>Jednočlano</c:v>
                </c:pt>
                <c:pt idx="3">
                  <c:v>4th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29.1</c:v>
                </c:pt>
                <c:pt idx="1">
                  <c:v>50.0</c:v>
                </c:pt>
                <c:pt idx="2">
                  <c:v>20.9</c:v>
                </c:pt>
              </c:numCache>
            </c:numRef>
          </c:val>
        </c:ser>
        <c:dLbls/>
      </c:pie3DChart>
    </c:plotArea>
    <c:legend>
      <c:legendPos val="r"/>
      <c:layout/>
      <c:txPr>
        <a:bodyPr/>
        <a:lstStyle/>
        <a:p>
          <a:pPr>
            <a:defRPr lang="sr-Cyrl-CS"/>
          </a:pPr>
          <a:endParaRPr lang="en-US"/>
        </a:p>
      </c:txPr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0970910711632744"/>
          <c:y val="0.0767933245043627"/>
          <c:w val="0.881289555786659"/>
          <c:h val="0.62541318138843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lang="sr-Cyrl-CS"/>
                </a:pPr>
                <a:endParaRPr lang="en-US"/>
              </a:p>
            </c:txPr>
            <c:showVal val="1"/>
            <c:showLeaderLines val="1"/>
          </c:dLbls>
          <c:cat>
            <c:strRef>
              <c:f>Sheet1!$A$2:$A$5</c:f>
              <c:strCache>
                <c:ptCount val="4"/>
                <c:pt idx="0">
                  <c:v>Člana porodice</c:v>
                </c:pt>
                <c:pt idx="1">
                  <c:v>Rođaka,  prijatelja, komšiju</c:v>
                </c:pt>
                <c:pt idx="2">
                  <c:v>Plaćena pomoć</c:v>
                </c:pt>
                <c:pt idx="3">
                  <c:v>Pomoć u kući/država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77.8</c:v>
                </c:pt>
                <c:pt idx="1">
                  <c:v>12.6</c:v>
                </c:pt>
                <c:pt idx="2">
                  <c:v>2.3</c:v>
                </c:pt>
                <c:pt idx="3">
                  <c:v>0.7</c:v>
                </c:pt>
              </c:numCache>
            </c:numRef>
          </c:val>
        </c:ser>
        <c:dLbls/>
      </c:pie3DChart>
    </c:plotArea>
    <c:legend>
      <c:legendPos val="b"/>
      <c:layout>
        <c:manualLayout>
          <c:xMode val="edge"/>
          <c:yMode val="edge"/>
          <c:x val="0.0904754122715792"/>
          <c:y val="0.724578067826702"/>
          <c:w val="0.815904273758233"/>
          <c:h val="0.258236112414206"/>
        </c:manualLayout>
      </c:layout>
      <c:txPr>
        <a:bodyPr/>
        <a:lstStyle/>
        <a:p>
          <a:pPr>
            <a:defRPr lang="sr-Cyrl-CS" sz="1400"/>
          </a:pPr>
          <a:endParaRPr lang="en-US"/>
        </a:p>
      </c:txPr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plotArea>
      <c:layout>
        <c:manualLayout>
          <c:layoutTarget val="inner"/>
          <c:xMode val="edge"/>
          <c:yMode val="edge"/>
          <c:x val="0.253396527357157"/>
          <c:y val="0.0315073362250016"/>
          <c:w val="0.700257419745609"/>
          <c:h val="0.67553079980758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Član porodice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Jednočlano</c:v>
                </c:pt>
                <c:pt idx="1">
                  <c:v>Višečlano staračko</c:v>
                </c:pt>
                <c:pt idx="2">
                  <c:v>Mešovito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46.0</c:v>
                </c:pt>
                <c:pt idx="1">
                  <c:v>85.0</c:v>
                </c:pt>
                <c:pt idx="2">
                  <c:v>92.0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Rođak/Prijatelj/Komšija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Jednočlano</c:v>
                </c:pt>
                <c:pt idx="1">
                  <c:v>Višečlano staračko</c:v>
                </c:pt>
                <c:pt idx="2">
                  <c:v>Mešovito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42.0</c:v>
                </c:pt>
                <c:pt idx="1">
                  <c:v>4.0</c:v>
                </c:pt>
                <c:pt idx="2">
                  <c:v>3.0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Plaćena pomoć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Jednočlano</c:v>
                </c:pt>
                <c:pt idx="1">
                  <c:v>Višečlano staračko</c:v>
                </c:pt>
                <c:pt idx="2">
                  <c:v>Mešovito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5.0</c:v>
                </c:pt>
                <c:pt idx="1">
                  <c:v>2.0</c:v>
                </c:pt>
                <c:pt idx="2">
                  <c:v>1.0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Pomoć u kući (država)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Jednočlano</c:v>
                </c:pt>
                <c:pt idx="1">
                  <c:v>Višečlano staračko</c:v>
                </c:pt>
                <c:pt idx="2">
                  <c:v>Mešovito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2.0</c:v>
                </c:pt>
                <c:pt idx="1">
                  <c:v>0.0</c:v>
                </c:pt>
                <c:pt idx="2">
                  <c:v>1.0</c:v>
                </c:pt>
              </c:numCache>
            </c:numRef>
          </c:val>
        </c:ser>
        <c:dLbls/>
        <c:axId val="246477464"/>
        <c:axId val="246473992"/>
      </c:barChart>
      <c:catAx>
        <c:axId val="246477464"/>
        <c:scaling>
          <c:orientation val="minMax"/>
        </c:scaling>
        <c:axPos val="l"/>
        <c:tickLblPos val="nextTo"/>
        <c:txPr>
          <a:bodyPr/>
          <a:lstStyle/>
          <a:p>
            <a:pPr>
              <a:defRPr lang="sr-Cyrl-CS" sz="1600"/>
            </a:pPr>
            <a:endParaRPr lang="en-US"/>
          </a:p>
        </c:txPr>
        <c:crossAx val="246473992"/>
        <c:crosses val="autoZero"/>
        <c:auto val="1"/>
        <c:lblAlgn val="ctr"/>
        <c:lblOffset val="100"/>
      </c:catAx>
      <c:valAx>
        <c:axId val="246473992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lang="sr-Cyrl-CS"/>
            </a:pPr>
            <a:endParaRPr lang="en-US"/>
          </a:p>
        </c:txPr>
        <c:crossAx val="24647746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35495659196447"/>
          <c:y val="0.847828442666532"/>
          <c:w val="0.863645669291339"/>
          <c:h val="0.123875737397777"/>
        </c:manualLayout>
      </c:layout>
      <c:txPr>
        <a:bodyPr/>
        <a:lstStyle/>
        <a:p>
          <a:pPr>
            <a:defRPr lang="sr-Cyrl-CS" sz="1400"/>
          </a:pPr>
          <a:endParaRPr lang="en-US"/>
        </a:p>
      </c:txPr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3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Srbija</c:v>
                </c:pt>
                <c:pt idx="1">
                  <c:v>Engleska</c:v>
                </c:pt>
                <c:pt idx="2">
                  <c:v>Austrija</c:v>
                </c:pt>
                <c:pt idx="3">
                  <c:v>Nemačka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0.62</c:v>
                </c:pt>
                <c:pt idx="1">
                  <c:v>0.5</c:v>
                </c:pt>
                <c:pt idx="2">
                  <c:v>1.0</c:v>
                </c:pt>
                <c:pt idx="3">
                  <c:v>0.47</c:v>
                </c:pt>
              </c:numCache>
            </c:numRef>
          </c:val>
        </c:ser>
        <c:dLbls/>
        <c:axId val="246105048"/>
        <c:axId val="246108104"/>
      </c:barChart>
      <c:catAx>
        <c:axId val="246105048"/>
        <c:scaling>
          <c:orientation val="minMax"/>
        </c:scaling>
        <c:axPos val="b"/>
        <c:tickLblPos val="nextTo"/>
        <c:txPr>
          <a:bodyPr/>
          <a:lstStyle/>
          <a:p>
            <a:pPr>
              <a:defRPr lang="sr-Cyrl-CS"/>
            </a:pPr>
            <a:endParaRPr lang="en-US"/>
          </a:p>
        </c:txPr>
        <c:crossAx val="246108104"/>
        <c:crosses val="autoZero"/>
        <c:auto val="1"/>
        <c:lblAlgn val="ctr"/>
        <c:lblOffset val="100"/>
      </c:catAx>
      <c:valAx>
        <c:axId val="246108104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lang="sr-Cyrl-CS"/>
            </a:pPr>
            <a:endParaRPr lang="en-US"/>
          </a:p>
        </c:txPr>
        <c:crossAx val="24610504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3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dPt>
            <c:idx val="0"/>
            <c:spPr>
              <a:solidFill>
                <a:schemeClr val="bg2">
                  <a:lumMod val="25000"/>
                </a:schemeClr>
              </a:solidFill>
            </c:spPr>
          </c:dPt>
          <c:dPt>
            <c:idx val="1"/>
            <c:spPr>
              <a:solidFill>
                <a:schemeClr val="bg2">
                  <a:lumMod val="50000"/>
                </a:schemeClr>
              </a:solidFill>
            </c:spPr>
          </c:dPt>
          <c:dPt>
            <c:idx val="2"/>
            <c:spPr>
              <a:solidFill>
                <a:schemeClr val="bg2">
                  <a:lumMod val="90000"/>
                </a:schemeClr>
              </a:solidFill>
            </c:spPr>
          </c:dPt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lang="sr-Cyrl-CS">
                      <a:solidFill>
                        <a:srgbClr val="DBF5F9"/>
                      </a:solidFill>
                    </a:defRPr>
                  </a:pPr>
                  <a:endParaRPr lang="en-US"/>
                </a:p>
              </c:txPr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elete val="1"/>
          </c:dLbls>
          <c:cat>
            <c:strRef>
              <c:f>Sheet1!$A$2:$A$4</c:f>
              <c:strCache>
                <c:ptCount val="3"/>
                <c:pt idx="0">
                  <c:v>14630 din.</c:v>
                </c:pt>
                <c:pt idx="1">
                  <c:v>22000 din.</c:v>
                </c:pt>
                <c:pt idx="2">
                  <c:v>8300 din. </c:v>
                </c:pt>
              </c:strCache>
            </c:strRef>
          </c:cat>
          <c:val>
            <c:numRef>
              <c:f>Sheet1!$B$2:$B$4</c:f>
              <c:numCache>
                <c:formatCode>0.0%</c:formatCode>
                <c:ptCount val="3"/>
                <c:pt idx="0">
                  <c:v>0.659</c:v>
                </c:pt>
                <c:pt idx="1">
                  <c:v>0.194</c:v>
                </c:pt>
                <c:pt idx="2">
                  <c:v>0.148</c:v>
                </c:pt>
              </c:numCache>
            </c:numRef>
          </c:val>
        </c:ser>
        <c:dLbls/>
      </c:pie3DChart>
    </c:plotArea>
    <c:legend>
      <c:legendPos val="r"/>
      <c:layout/>
      <c:txPr>
        <a:bodyPr/>
        <a:lstStyle/>
        <a:p>
          <a:pPr>
            <a:defRPr lang="sr-Cyrl-CS"/>
          </a:pPr>
          <a:endParaRPr lang="en-US"/>
        </a:p>
      </c:txPr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2"/>
  <c:chart>
    <c:autoTitleDeleted val="1"/>
    <c:plotArea>
      <c:layout>
        <c:manualLayout>
          <c:layoutTarget val="inner"/>
          <c:xMode val="edge"/>
          <c:yMode val="edge"/>
          <c:x val="0.0345911949685535"/>
          <c:y val="0.0315073362250016"/>
          <c:w val="0.965408805031447"/>
          <c:h val="0.601212299453662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lang="sr-Cyrl-CS"/>
                </a:pPr>
                <a:endParaRPr lang="en-US"/>
              </a:p>
            </c:txPr>
            <c:showVal val="1"/>
            <c:showLeaderLines val="1"/>
          </c:dLbls>
          <c:cat>
            <c:strRef>
              <c:f>Sheet1!$A$2:$A$6</c:f>
              <c:strCache>
                <c:ptCount val="5"/>
                <c:pt idx="0">
                  <c:v>Zdravstvo</c:v>
                </c:pt>
                <c:pt idx="1">
                  <c:v>Program rada</c:v>
                </c:pt>
                <c:pt idx="2">
                  <c:v>Investicije i oprema</c:v>
                </c:pt>
                <c:pt idx="3">
                  <c:v>Doplata korisnicima</c:v>
                </c:pt>
                <c:pt idx="4">
                  <c:v>Rashodi korisnika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13.4</c:v>
                </c:pt>
                <c:pt idx="1">
                  <c:v>6.6</c:v>
                </c:pt>
                <c:pt idx="2">
                  <c:v>3.7</c:v>
                </c:pt>
                <c:pt idx="3">
                  <c:v>25.3</c:v>
                </c:pt>
                <c:pt idx="4">
                  <c:v>51.0</c:v>
                </c:pt>
              </c:numCache>
            </c:numRef>
          </c:val>
        </c:ser>
        <c:dLbls/>
        <c:firstSliceAng val="0"/>
      </c:pieChart>
    </c:plotArea>
    <c:legend>
      <c:legendPos val="b"/>
      <c:layout>
        <c:manualLayout>
          <c:xMode val="edge"/>
          <c:yMode val="edge"/>
          <c:x val="0.110426880602189"/>
          <c:y val="0.684277094955939"/>
          <c:w val="0.867196553261031"/>
          <c:h val="0.298537085284969"/>
        </c:manualLayout>
      </c:layout>
      <c:txPr>
        <a:bodyPr/>
        <a:lstStyle/>
        <a:p>
          <a:pPr>
            <a:defRPr lang="sr-Cyrl-CS"/>
          </a:pPr>
          <a:endParaRPr lang="en-US"/>
        </a:p>
      </c:txPr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2"/>
  <c:chart>
    <c:plotArea>
      <c:layout>
        <c:manualLayout>
          <c:layoutTarget val="inner"/>
          <c:xMode val="edge"/>
          <c:yMode val="edge"/>
          <c:x val="0.209168028524736"/>
          <c:y val="0.0433173406442769"/>
          <c:w val="0.75624077650671"/>
          <c:h val="0.708812313471097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Vojvodina</c:v>
                </c:pt>
              </c:strCache>
            </c:strRef>
          </c:tx>
          <c:spPr>
            <a:solidFill>
              <a:srgbClr val="009DD9">
                <a:shade val="65000"/>
              </a:srgbClr>
            </a:solidFill>
          </c:spPr>
          <c:cat>
            <c:numRef>
              <c:f>Sheet1!$A$2:$A$8</c:f>
              <c:numCache>
                <c:formatCode>General</c:formatCode>
                <c:ptCount val="7"/>
                <c:pt idx="0">
                  <c:v>2002.0</c:v>
                </c:pt>
                <c:pt idx="1">
                  <c:v>2003.0</c:v>
                </c:pt>
                <c:pt idx="2">
                  <c:v>2006.0</c:v>
                </c:pt>
                <c:pt idx="3">
                  <c:v>2007.0</c:v>
                </c:pt>
                <c:pt idx="4">
                  <c:v>2008.0</c:v>
                </c:pt>
                <c:pt idx="5">
                  <c:v>2009.0</c:v>
                </c:pt>
                <c:pt idx="6">
                  <c:v>2010.0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474.0</c:v>
                </c:pt>
                <c:pt idx="1">
                  <c:v>577.0</c:v>
                </c:pt>
                <c:pt idx="2">
                  <c:v>971.0</c:v>
                </c:pt>
                <c:pt idx="3">
                  <c:v>1838.0</c:v>
                </c:pt>
                <c:pt idx="4">
                  <c:v>3908.0</c:v>
                </c:pt>
                <c:pt idx="5">
                  <c:v>4275.0</c:v>
                </c:pt>
                <c:pt idx="6">
                  <c:v>5400.0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Centralna Srbija</c:v>
                </c:pt>
              </c:strCache>
            </c:strRef>
          </c:tx>
          <c:spPr>
            <a:solidFill>
              <a:srgbClr val="009DD9">
                <a:alpha val="58000"/>
              </a:srgbClr>
            </a:solidFill>
          </c:spPr>
          <c:cat>
            <c:numRef>
              <c:f>Sheet1!$A$2:$A$8</c:f>
              <c:numCache>
                <c:formatCode>General</c:formatCode>
                <c:ptCount val="7"/>
                <c:pt idx="0">
                  <c:v>2002.0</c:v>
                </c:pt>
                <c:pt idx="1">
                  <c:v>2003.0</c:v>
                </c:pt>
                <c:pt idx="2">
                  <c:v>2006.0</c:v>
                </c:pt>
                <c:pt idx="3">
                  <c:v>2007.0</c:v>
                </c:pt>
                <c:pt idx="4">
                  <c:v>2008.0</c:v>
                </c:pt>
                <c:pt idx="5">
                  <c:v>2009.0</c:v>
                </c:pt>
                <c:pt idx="6">
                  <c:v>2010.0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190.0</c:v>
                </c:pt>
                <c:pt idx="1">
                  <c:v>370.0</c:v>
                </c:pt>
                <c:pt idx="2">
                  <c:v>855.0</c:v>
                </c:pt>
                <c:pt idx="3">
                  <c:v>1698.0</c:v>
                </c:pt>
                <c:pt idx="4">
                  <c:v>2719.0</c:v>
                </c:pt>
                <c:pt idx="5">
                  <c:v>5275.0</c:v>
                </c:pt>
                <c:pt idx="6">
                  <c:v>5239.0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Beograd</c:v>
                </c:pt>
              </c:strCache>
            </c:strRef>
          </c:tx>
          <c:cat>
            <c:numRef>
              <c:f>Sheet1!$A$2:$A$8</c:f>
              <c:numCache>
                <c:formatCode>General</c:formatCode>
                <c:ptCount val="7"/>
                <c:pt idx="0">
                  <c:v>2002.0</c:v>
                </c:pt>
                <c:pt idx="1">
                  <c:v>2003.0</c:v>
                </c:pt>
                <c:pt idx="2">
                  <c:v>2006.0</c:v>
                </c:pt>
                <c:pt idx="3">
                  <c:v>2007.0</c:v>
                </c:pt>
                <c:pt idx="4">
                  <c:v>2008.0</c:v>
                </c:pt>
                <c:pt idx="5">
                  <c:v>2009.0</c:v>
                </c:pt>
                <c:pt idx="6">
                  <c:v>2010.0</c:v>
                </c:pt>
              </c:numCache>
            </c:numRef>
          </c:cat>
          <c:val>
            <c:numRef>
              <c:f>Sheet1!$D$2:$D$8</c:f>
              <c:numCache>
                <c:formatCode>General</c:formatCode>
                <c:ptCount val="7"/>
                <c:pt idx="0">
                  <c:v>1465.0</c:v>
                </c:pt>
                <c:pt idx="1">
                  <c:v>1565.0</c:v>
                </c:pt>
                <c:pt idx="2">
                  <c:v>1970.0</c:v>
                </c:pt>
                <c:pt idx="3">
                  <c:v>2451.0</c:v>
                </c:pt>
                <c:pt idx="4">
                  <c:v>2446.0</c:v>
                </c:pt>
                <c:pt idx="5">
                  <c:v>2486.0</c:v>
                </c:pt>
                <c:pt idx="6">
                  <c:v>2515.0</c:v>
                </c:pt>
              </c:numCache>
            </c:numRef>
          </c:val>
        </c:ser>
        <c:dLbls/>
        <c:axId val="68784712"/>
        <c:axId val="68775720"/>
      </c:barChart>
      <c:catAx>
        <c:axId val="68784712"/>
        <c:scaling>
          <c:orientation val="minMax"/>
        </c:scaling>
        <c:axPos val="b"/>
        <c:numFmt formatCode="General" sourceLinked="1"/>
        <c:tickLblPos val="nextTo"/>
        <c:txPr>
          <a:bodyPr rot="5400000" vert="horz" anchor="b" anchorCtr="0"/>
          <a:lstStyle/>
          <a:p>
            <a:pPr>
              <a:defRPr lang="sr-Cyrl-CS" sz="1400"/>
            </a:pPr>
            <a:endParaRPr lang="en-US"/>
          </a:p>
        </c:txPr>
        <c:crossAx val="68775720"/>
        <c:crosses val="autoZero"/>
        <c:auto val="1"/>
        <c:lblAlgn val="ctr"/>
        <c:lblOffset val="100"/>
      </c:catAx>
      <c:valAx>
        <c:axId val="6877572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sr-Cyrl-CS" sz="1600"/>
            </a:pPr>
            <a:endParaRPr lang="en-US"/>
          </a:p>
        </c:txPr>
        <c:crossAx val="6878471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0537953746347744"/>
          <c:y val="0.906233986965841"/>
          <c:w val="0.942723468528698"/>
          <c:h val="0.0765801932750669"/>
        </c:manualLayout>
      </c:layout>
      <c:txPr>
        <a:bodyPr/>
        <a:lstStyle/>
        <a:p>
          <a:pPr>
            <a:defRPr lang="sr-Cyrl-CS" sz="1400"/>
          </a:pPr>
          <a:endParaRPr lang="en-US"/>
        </a:p>
      </c:txPr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1261A-48DD-4A71-B874-C15768FC6B36}" type="datetimeFigureOut">
              <a:rPr lang="en-US" smtClean="0"/>
              <a:pPr/>
              <a:t>5/23/14</a:t>
            </a:fld>
            <a:endParaRPr lang="sr-Latn-C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E5CBE8-A9C1-477A-9EBA-1BFB015B060A}" type="slidenum">
              <a:rPr lang="sr-Latn-CS" smtClean="0"/>
              <a:pPr/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9093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C1294D-864D-F94C-9F31-8E425B4494D6}" type="datetimeFigureOut">
              <a:rPr lang="en-US" smtClean="0"/>
              <a:pPr/>
              <a:t>5/23/14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E9505C-DA0F-DC48-A389-179A37F44C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23574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8D48C-CC11-46C9-8ABC-76EB738237C7}" type="datetimeFigureOut">
              <a:rPr lang="en-US" smtClean="0"/>
              <a:pPr/>
              <a:t>5/23/14</a:t>
            </a:fld>
            <a:endParaRPr lang="sr-Latn-C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E4488-7393-4055-8FB8-2B9B74660002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8D48C-CC11-46C9-8ABC-76EB738237C7}" type="datetimeFigureOut">
              <a:rPr lang="en-US" smtClean="0"/>
              <a:pPr/>
              <a:t>5/23/14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E4488-7393-4055-8FB8-2B9B74660002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8D48C-CC11-46C9-8ABC-76EB738237C7}" type="datetimeFigureOut">
              <a:rPr lang="en-US" smtClean="0"/>
              <a:pPr/>
              <a:t>5/23/14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E4488-7393-4055-8FB8-2B9B74660002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8D48C-CC11-46C9-8ABC-76EB738237C7}" type="datetimeFigureOut">
              <a:rPr lang="en-US" smtClean="0"/>
              <a:pPr/>
              <a:t>5/23/14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E4488-7393-4055-8FB8-2B9B74660002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8D48C-CC11-46C9-8ABC-76EB738237C7}" type="datetimeFigureOut">
              <a:rPr lang="en-US" smtClean="0"/>
              <a:pPr/>
              <a:t>5/23/14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E4488-7393-4055-8FB8-2B9B74660002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8D48C-CC11-46C9-8ABC-76EB738237C7}" type="datetimeFigureOut">
              <a:rPr lang="en-US" smtClean="0"/>
              <a:pPr/>
              <a:t>5/23/14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E4488-7393-4055-8FB8-2B9B74660002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8D48C-CC11-46C9-8ABC-76EB738237C7}" type="datetimeFigureOut">
              <a:rPr lang="en-US" smtClean="0"/>
              <a:pPr/>
              <a:t>5/23/14</a:t>
            </a:fld>
            <a:endParaRPr lang="sr-Latn-C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E4488-7393-4055-8FB8-2B9B74660002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8D48C-CC11-46C9-8ABC-76EB738237C7}" type="datetimeFigureOut">
              <a:rPr lang="en-US" smtClean="0"/>
              <a:pPr/>
              <a:t>5/23/14</a:t>
            </a:fld>
            <a:endParaRPr lang="sr-Latn-C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E4488-7393-4055-8FB8-2B9B74660002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8D48C-CC11-46C9-8ABC-76EB738237C7}" type="datetimeFigureOut">
              <a:rPr lang="en-US" smtClean="0"/>
              <a:pPr/>
              <a:t>5/23/14</a:t>
            </a:fld>
            <a:endParaRPr lang="sr-Latn-C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E4488-7393-4055-8FB8-2B9B74660002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8D48C-CC11-46C9-8ABC-76EB738237C7}" type="datetimeFigureOut">
              <a:rPr lang="en-US" smtClean="0"/>
              <a:pPr/>
              <a:t>5/23/14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E4488-7393-4055-8FB8-2B9B74660002}" type="slidenum">
              <a:rPr lang="sr-Latn-CS" smtClean="0"/>
              <a:pPr/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8D48C-CC11-46C9-8ABC-76EB738237C7}" type="datetimeFigureOut">
              <a:rPr lang="en-US" smtClean="0"/>
              <a:pPr/>
              <a:t>5/23/14</a:t>
            </a:fld>
            <a:endParaRPr lang="sr-Latn-C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BEE4488-7393-4055-8FB8-2B9B74660002}" type="slidenum">
              <a:rPr lang="sr-Latn-CS" smtClean="0"/>
              <a:pPr/>
              <a:t>‹#›</a:t>
            </a:fld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08D48C-CC11-46C9-8ABC-76EB738237C7}" type="datetimeFigureOut">
              <a:rPr lang="en-US" smtClean="0"/>
              <a:pPr/>
              <a:t>5/23/14</a:t>
            </a:fld>
            <a:endParaRPr lang="sr-Latn-C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sr-Latn-C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EE4488-7393-4055-8FB8-2B9B74660002}" type="slidenum">
              <a:rPr lang="sr-Latn-CS" smtClean="0"/>
              <a:pPr/>
              <a:t>‹#›</a:t>
            </a:fld>
            <a:endParaRPr lang="sr-Latn-C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chart" Target="../charts/chart4.xml"/><Relationship Id="rId3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752600"/>
            <a:ext cx="7769352" cy="1536192"/>
          </a:xfrm>
        </p:spPr>
        <p:txBody>
          <a:bodyPr/>
          <a:lstStyle/>
          <a:p>
            <a:pPr algn="ctr"/>
            <a:r>
              <a:rPr lang="en-US" b="1" dirty="0" smtClean="0"/>
              <a:t>DUGOTRAJNA NEGA STARIH U SRBIJI</a:t>
            </a:r>
            <a:endParaRPr lang="sr-Latn-CS" b="1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838200" y="4267200"/>
            <a:ext cx="7772400" cy="1509712"/>
          </a:xfrm>
        </p:spPr>
        <p:txBody>
          <a:bodyPr/>
          <a:lstStyle/>
          <a:p>
            <a:pPr algn="r"/>
            <a:r>
              <a:rPr lang="en-US" sz="3600" b="1" dirty="0" err="1" smtClean="0"/>
              <a:t>Gordana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Matkovi</a:t>
            </a:r>
            <a:r>
              <a:rPr lang="sr-Latn-CS" sz="3600" b="1" dirty="0" smtClean="0"/>
              <a:t>ć </a:t>
            </a:r>
          </a:p>
          <a:p>
            <a:pPr algn="r"/>
            <a:r>
              <a:rPr lang="sr-Latn-CS" sz="2800" b="1" dirty="0" smtClean="0"/>
              <a:t>Centar za liberalno-demokratske studije</a:t>
            </a:r>
            <a:endParaRPr lang="en-US" sz="2800" b="1" dirty="0" smtClean="0"/>
          </a:p>
          <a:p>
            <a:pPr algn="r"/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04800" y="533400"/>
            <a:ext cx="8915400" cy="1143000"/>
          </a:xfrm>
        </p:spPr>
        <p:txBody>
          <a:bodyPr>
            <a:noAutofit/>
          </a:bodyPr>
          <a:lstStyle/>
          <a:p>
            <a:r>
              <a:rPr lang="en-US" sz="4600" b="1" dirty="0" err="1" smtClean="0"/>
              <a:t>Održivost</a:t>
            </a:r>
            <a:r>
              <a:rPr lang="en-US" sz="4600" b="1" dirty="0" smtClean="0"/>
              <a:t> </a:t>
            </a:r>
            <a:r>
              <a:rPr lang="en-US" sz="4600" b="1" dirty="0" err="1" smtClean="0"/>
              <a:t>porodičnog</a:t>
            </a:r>
            <a:r>
              <a:rPr lang="en-US" sz="4600" b="1" dirty="0" smtClean="0"/>
              <a:t> </a:t>
            </a:r>
            <a:r>
              <a:rPr lang="en-US" sz="4600" b="1" dirty="0" err="1" smtClean="0"/>
              <a:t>modela</a:t>
            </a:r>
            <a:r>
              <a:rPr lang="en-US" sz="4600" b="1" dirty="0" smtClean="0"/>
              <a:t> DTN</a:t>
            </a:r>
            <a:r>
              <a:rPr lang="en-US" sz="4600" dirty="0" smtClean="0"/>
              <a:t>?</a:t>
            </a:r>
            <a:endParaRPr lang="en-US" sz="4600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2087880"/>
            <a:ext cx="8229600" cy="438912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err="1" smtClean="0"/>
              <a:t>Individualizam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Napuštanje</a:t>
            </a:r>
            <a:r>
              <a:rPr lang="en-US" dirty="0" smtClean="0"/>
              <a:t> </a:t>
            </a:r>
            <a:r>
              <a:rPr lang="en-US" dirty="0" err="1" smtClean="0"/>
              <a:t>tradicionalnog</a:t>
            </a:r>
            <a:r>
              <a:rPr lang="en-US" dirty="0" smtClean="0"/>
              <a:t> </a:t>
            </a:r>
            <a:r>
              <a:rPr lang="en-US" dirty="0" err="1" smtClean="0"/>
              <a:t>tipa</a:t>
            </a:r>
            <a:r>
              <a:rPr lang="en-US" dirty="0" smtClean="0"/>
              <a:t> </a:t>
            </a:r>
            <a:r>
              <a:rPr lang="en-US" dirty="0" err="1" smtClean="0"/>
              <a:t>porodice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Emigraciona</a:t>
            </a:r>
            <a:r>
              <a:rPr lang="en-US" dirty="0" smtClean="0"/>
              <a:t> </a:t>
            </a:r>
            <a:r>
              <a:rPr lang="en-US" dirty="0" err="1" smtClean="0"/>
              <a:t>kretanja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nivou</a:t>
            </a:r>
            <a:r>
              <a:rPr lang="en-US" dirty="0" smtClean="0"/>
              <a:t> </a:t>
            </a:r>
            <a:r>
              <a:rPr lang="en-US" dirty="0" err="1" smtClean="0"/>
              <a:t>opština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err="1" smtClean="0"/>
              <a:t>Emigraciona</a:t>
            </a:r>
            <a:r>
              <a:rPr lang="en-US" dirty="0" smtClean="0"/>
              <a:t> </a:t>
            </a:r>
            <a:r>
              <a:rPr lang="en-US" dirty="0" err="1" smtClean="0"/>
              <a:t>kretanja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nivou</a:t>
            </a:r>
            <a:r>
              <a:rPr lang="en-US" dirty="0" smtClean="0"/>
              <a:t> </a:t>
            </a:r>
            <a:r>
              <a:rPr lang="en-US" dirty="0" err="1" smtClean="0"/>
              <a:t>zemlje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b="1" dirty="0" smtClean="0"/>
              <a:t>III </a:t>
            </a:r>
            <a:r>
              <a:rPr lang="en-US" b="1" dirty="0" err="1" smtClean="0"/>
              <a:t>Državni</a:t>
            </a:r>
            <a:r>
              <a:rPr lang="en-US" b="1" dirty="0" smtClean="0"/>
              <a:t> </a:t>
            </a:r>
            <a:r>
              <a:rPr lang="en-US" b="1" dirty="0" err="1" smtClean="0"/>
              <a:t>sistem</a:t>
            </a:r>
            <a:r>
              <a:rPr lang="en-US" b="1" dirty="0" smtClean="0"/>
              <a:t> DTN u </a:t>
            </a:r>
            <a:r>
              <a:rPr lang="en-US" b="1" dirty="0" err="1" smtClean="0"/>
              <a:t>Srbiji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52600"/>
            <a:ext cx="8229600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</a:t>
            </a:r>
            <a:r>
              <a:rPr lang="en-US" b="1" dirty="0" err="1" smtClean="0"/>
              <a:t>Novčane</a:t>
            </a:r>
            <a:r>
              <a:rPr lang="en-US" b="1" dirty="0" smtClean="0"/>
              <a:t> </a:t>
            </a:r>
            <a:r>
              <a:rPr lang="en-US" b="1" dirty="0" err="1" smtClean="0"/>
              <a:t>naknade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92680"/>
            <a:ext cx="8229600" cy="4389120"/>
          </a:xfrm>
        </p:spPr>
        <p:txBody>
          <a:bodyPr/>
          <a:lstStyle/>
          <a:p>
            <a:pPr>
              <a:spcBef>
                <a:spcPts val="1824"/>
              </a:spcBef>
            </a:pP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dva</a:t>
            </a:r>
            <a:r>
              <a:rPr lang="en-US" dirty="0" smtClean="0"/>
              <a:t> </a:t>
            </a:r>
            <a:r>
              <a:rPr lang="en-US" dirty="0" err="1" smtClean="0"/>
              <a:t>sistema</a:t>
            </a:r>
            <a:r>
              <a:rPr lang="en-US" dirty="0" smtClean="0"/>
              <a:t>: PIO </a:t>
            </a:r>
            <a:r>
              <a:rPr lang="en-US" dirty="0" smtClean="0">
                <a:solidFill>
                  <a:srgbClr val="21B2C9"/>
                </a:solidFill>
              </a:rPr>
              <a:t>(</a:t>
            </a:r>
            <a:r>
              <a:rPr lang="en-US" dirty="0" err="1" smtClean="0">
                <a:solidFill>
                  <a:srgbClr val="21B2C9"/>
                </a:solidFill>
              </a:rPr>
              <a:t>za</a:t>
            </a:r>
            <a:r>
              <a:rPr lang="en-US" dirty="0" smtClean="0">
                <a:solidFill>
                  <a:srgbClr val="21B2C9"/>
                </a:solidFill>
              </a:rPr>
              <a:t> </a:t>
            </a:r>
            <a:r>
              <a:rPr lang="en-US" dirty="0" err="1" smtClean="0">
                <a:solidFill>
                  <a:srgbClr val="21B2C9"/>
                </a:solidFill>
              </a:rPr>
              <a:t>osiguranike</a:t>
            </a:r>
            <a:r>
              <a:rPr lang="en-US" dirty="0" smtClean="0">
                <a:solidFill>
                  <a:srgbClr val="21B2C9"/>
                </a:solidFill>
              </a:rPr>
              <a:t> </a:t>
            </a:r>
            <a:r>
              <a:rPr lang="en-US" dirty="0" err="1" smtClean="0">
                <a:solidFill>
                  <a:srgbClr val="21B2C9"/>
                </a:solidFill>
              </a:rPr>
              <a:t>i</a:t>
            </a:r>
            <a:r>
              <a:rPr lang="en-US" dirty="0" smtClean="0">
                <a:solidFill>
                  <a:srgbClr val="21B2C9"/>
                </a:solidFill>
              </a:rPr>
              <a:t> </a:t>
            </a:r>
            <a:r>
              <a:rPr lang="en-US" dirty="0" err="1" smtClean="0">
                <a:solidFill>
                  <a:srgbClr val="21B2C9"/>
                </a:solidFill>
              </a:rPr>
              <a:t>penzionere</a:t>
            </a:r>
            <a:r>
              <a:rPr lang="en-US" dirty="0" smtClean="0">
                <a:solidFill>
                  <a:srgbClr val="21B2C9"/>
                </a:solidFill>
              </a:rPr>
              <a:t>)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socijalne</a:t>
            </a:r>
            <a:r>
              <a:rPr lang="en-US" dirty="0" smtClean="0"/>
              <a:t> </a:t>
            </a:r>
            <a:r>
              <a:rPr lang="en-US" dirty="0" err="1" smtClean="0"/>
              <a:t>zaštite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(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za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ostale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pPr>
              <a:spcBef>
                <a:spcPts val="1824"/>
              </a:spcBef>
            </a:pPr>
            <a:r>
              <a:rPr lang="en-US" dirty="0" err="1" smtClean="0"/>
              <a:t>Kategorijsko</a:t>
            </a:r>
            <a:r>
              <a:rPr lang="en-US" dirty="0" smtClean="0"/>
              <a:t> </a:t>
            </a:r>
            <a:r>
              <a:rPr lang="en-US" dirty="0" err="1" smtClean="0"/>
              <a:t>targetiranje</a:t>
            </a:r>
            <a:endParaRPr lang="en-US" dirty="0" smtClean="0"/>
          </a:p>
          <a:p>
            <a:pPr>
              <a:spcBef>
                <a:spcPts val="1824"/>
              </a:spcBef>
            </a:pPr>
            <a:r>
              <a:rPr lang="sr-Latn-CS" dirty="0" smtClean="0"/>
              <a:t>Lica koja zbog bolesti ili invalidnosti ne mogu samostalno da obavljaju svakodnevne aktivnosti</a:t>
            </a:r>
            <a:r>
              <a:rPr lang="en-US" dirty="0" smtClean="0"/>
              <a:t> </a:t>
            </a:r>
          </a:p>
          <a:p>
            <a:pPr>
              <a:spcBef>
                <a:spcPts val="1824"/>
              </a:spcBef>
            </a:pPr>
            <a:r>
              <a:rPr lang="en-US" dirty="0" err="1" smtClean="0"/>
              <a:t>Isti</a:t>
            </a:r>
            <a:r>
              <a:rPr lang="en-US" dirty="0" smtClean="0"/>
              <a:t> </a:t>
            </a:r>
            <a:r>
              <a:rPr lang="en-US" dirty="0" err="1" smtClean="0"/>
              <a:t>postupak</a:t>
            </a:r>
            <a:r>
              <a:rPr lang="en-US" dirty="0" smtClean="0"/>
              <a:t> </a:t>
            </a:r>
            <a:r>
              <a:rPr lang="en-US" dirty="0" err="1" smtClean="0"/>
              <a:t>veštačenja</a:t>
            </a:r>
            <a:r>
              <a:rPr lang="en-US" dirty="0" smtClean="0"/>
              <a:t> – </a:t>
            </a:r>
            <a:r>
              <a:rPr lang="en-US" dirty="0" err="1" smtClean="0"/>
              <a:t>organi</a:t>
            </a:r>
            <a:r>
              <a:rPr lang="en-US" dirty="0" smtClean="0"/>
              <a:t> Fonda PIO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b="1" dirty="0" err="1" smtClean="0"/>
              <a:t>Osnovne</a:t>
            </a:r>
            <a:r>
              <a:rPr lang="en-US" b="1" dirty="0" smtClean="0"/>
              <a:t> </a:t>
            </a:r>
            <a:r>
              <a:rPr lang="en-US" b="1" dirty="0" err="1" smtClean="0"/>
              <a:t>novčane</a:t>
            </a:r>
            <a:r>
              <a:rPr lang="en-US" b="1" dirty="0" smtClean="0"/>
              <a:t> </a:t>
            </a:r>
            <a:r>
              <a:rPr lang="en-US" b="1" dirty="0" err="1" smtClean="0"/>
              <a:t>naknade</a:t>
            </a:r>
            <a:endParaRPr lang="en-US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5612" y="1905000"/>
            <a:ext cx="4421188" cy="838200"/>
          </a:xfrm>
        </p:spPr>
        <p:txBody>
          <a:bodyPr/>
          <a:lstStyle/>
          <a:p>
            <a:r>
              <a:rPr lang="en-US" sz="2600" dirty="0" err="1" smtClean="0"/>
              <a:t>Novčana</a:t>
            </a:r>
            <a:r>
              <a:rPr lang="en-US" sz="2600" dirty="0" smtClean="0"/>
              <a:t> </a:t>
            </a:r>
            <a:r>
              <a:rPr lang="en-US" sz="2600" dirty="0" err="1" smtClean="0"/>
              <a:t>naknada</a:t>
            </a:r>
            <a:r>
              <a:rPr lang="en-US" sz="2600" dirty="0" smtClean="0"/>
              <a:t> </a:t>
            </a:r>
            <a:r>
              <a:rPr lang="en-US" sz="2600" dirty="0" err="1" smtClean="0"/>
              <a:t>za</a:t>
            </a:r>
            <a:r>
              <a:rPr lang="en-US" sz="2600" dirty="0" smtClean="0"/>
              <a:t> </a:t>
            </a:r>
            <a:r>
              <a:rPr lang="en-US" sz="2600" dirty="0" err="1" smtClean="0"/>
              <a:t>pomoć</a:t>
            </a:r>
            <a:r>
              <a:rPr lang="en-US" sz="2600" dirty="0" smtClean="0"/>
              <a:t> </a:t>
            </a:r>
            <a:r>
              <a:rPr lang="en-US" sz="2600" dirty="0" err="1" smtClean="0"/>
              <a:t>i</a:t>
            </a:r>
            <a:r>
              <a:rPr lang="en-US" sz="2600" dirty="0" smtClean="0"/>
              <a:t> </a:t>
            </a:r>
            <a:r>
              <a:rPr lang="en-US" sz="2600" dirty="0" err="1" smtClean="0"/>
              <a:t>negu</a:t>
            </a:r>
            <a:r>
              <a:rPr lang="en-US" sz="2600" dirty="0" smtClean="0"/>
              <a:t> </a:t>
            </a:r>
            <a:r>
              <a:rPr lang="en-US" sz="2600" dirty="0" err="1" smtClean="0"/>
              <a:t>drugog</a:t>
            </a:r>
            <a:r>
              <a:rPr lang="en-US" sz="2600" dirty="0" smtClean="0"/>
              <a:t> </a:t>
            </a:r>
            <a:r>
              <a:rPr lang="en-US" sz="2600" dirty="0" err="1" smtClean="0"/>
              <a:t>lica</a:t>
            </a:r>
            <a:endParaRPr lang="en-US" sz="2600" dirty="0" smtClean="0">
              <a:solidFill>
                <a:srgbClr val="FFFF00"/>
              </a:solidFill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800600" y="1905000"/>
            <a:ext cx="4041775" cy="914400"/>
          </a:xfrm>
        </p:spPr>
        <p:txBody>
          <a:bodyPr>
            <a:normAutofit/>
          </a:bodyPr>
          <a:lstStyle/>
          <a:p>
            <a:r>
              <a:rPr lang="en-US" sz="2595" dirty="0" err="1" smtClean="0"/>
              <a:t>Dodatak</a:t>
            </a:r>
            <a:r>
              <a:rPr lang="en-US" sz="2595" dirty="0" smtClean="0"/>
              <a:t> </a:t>
            </a:r>
            <a:r>
              <a:rPr lang="en-US" sz="2595" dirty="0" err="1" smtClean="0"/>
              <a:t>za</a:t>
            </a:r>
            <a:r>
              <a:rPr lang="en-US" sz="2595" dirty="0" smtClean="0"/>
              <a:t> </a:t>
            </a:r>
            <a:r>
              <a:rPr lang="en-US" sz="2595" dirty="0" err="1" smtClean="0"/>
              <a:t>pomoć</a:t>
            </a:r>
            <a:r>
              <a:rPr lang="en-US" sz="2595" dirty="0" smtClean="0"/>
              <a:t> </a:t>
            </a:r>
            <a:r>
              <a:rPr lang="en-US" sz="2595" dirty="0" err="1" smtClean="0"/>
              <a:t>i</a:t>
            </a:r>
            <a:r>
              <a:rPr lang="en-US" sz="2595" dirty="0" smtClean="0"/>
              <a:t> </a:t>
            </a:r>
            <a:r>
              <a:rPr lang="en-US" sz="2595" dirty="0" err="1" smtClean="0"/>
              <a:t>negu</a:t>
            </a:r>
            <a:r>
              <a:rPr lang="en-US" sz="2595" dirty="0" smtClean="0"/>
              <a:t> </a:t>
            </a:r>
            <a:r>
              <a:rPr lang="en-US" sz="2595" dirty="0" err="1" smtClean="0"/>
              <a:t>drugog</a:t>
            </a:r>
            <a:r>
              <a:rPr lang="en-US" sz="2595" dirty="0" smtClean="0"/>
              <a:t> </a:t>
            </a:r>
            <a:r>
              <a:rPr lang="en-US" sz="2595" dirty="0" err="1" smtClean="0"/>
              <a:t>lica</a:t>
            </a:r>
            <a:endParaRPr lang="en-US" sz="2595" dirty="0" smtClean="0"/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228600" y="2743200"/>
            <a:ext cx="4497388" cy="4343400"/>
          </a:xfrm>
        </p:spPr>
        <p:txBody>
          <a:bodyPr>
            <a:normAutofit/>
          </a:bodyPr>
          <a:lstStyle/>
          <a:p>
            <a:pPr marL="446088" indent="-363538">
              <a:spcBef>
                <a:spcPts val="1176"/>
              </a:spcBef>
              <a:buSzPct val="85000"/>
              <a:buFont typeface="Wingdings" charset="2"/>
              <a:buChar char=""/>
            </a:pPr>
            <a:r>
              <a:rPr lang="en-US" sz="2400" dirty="0" err="1" smtClean="0"/>
              <a:t>Prema</a:t>
            </a:r>
            <a:r>
              <a:rPr lang="en-US" sz="2400" dirty="0" smtClean="0"/>
              <a:t> </a:t>
            </a:r>
            <a:r>
              <a:rPr lang="en-US" sz="2400" b="1" dirty="0" err="1" smtClean="0"/>
              <a:t>Zakonu</a:t>
            </a:r>
            <a:r>
              <a:rPr lang="en-US" sz="2400" b="1" dirty="0" smtClean="0"/>
              <a:t> PIO</a:t>
            </a:r>
          </a:p>
          <a:p>
            <a:pPr marL="446088" indent="-265113">
              <a:spcBef>
                <a:spcPts val="1128"/>
              </a:spcBef>
              <a:buFont typeface="Arial"/>
              <a:buChar char="•"/>
            </a:pPr>
            <a:r>
              <a:rPr lang="en-US" dirty="0" err="1" smtClean="0"/>
              <a:t>Pravo</a:t>
            </a:r>
            <a:r>
              <a:rPr lang="en-US" dirty="0" smtClean="0"/>
              <a:t> </a:t>
            </a:r>
            <a:r>
              <a:rPr lang="en-US" dirty="0" err="1" smtClean="0"/>
              <a:t>imaju</a:t>
            </a:r>
            <a:r>
              <a:rPr lang="en-US" dirty="0" smtClean="0"/>
              <a:t> </a:t>
            </a:r>
            <a:r>
              <a:rPr lang="en-US" dirty="0" err="1" smtClean="0"/>
              <a:t>osiguranici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penzioneri</a:t>
            </a:r>
            <a:endParaRPr lang="en-US" dirty="0" smtClean="0"/>
          </a:p>
          <a:p>
            <a:pPr marL="446088" indent="-265113">
              <a:buFont typeface="Arial"/>
              <a:buChar char="•"/>
            </a:pPr>
            <a:r>
              <a:rPr lang="en-US" dirty="0" err="1" smtClean="0"/>
              <a:t>Finansira</a:t>
            </a:r>
            <a:r>
              <a:rPr lang="en-US" dirty="0" smtClean="0"/>
              <a:t> se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ukupnog</a:t>
            </a:r>
            <a:r>
              <a:rPr lang="en-US" dirty="0" smtClean="0"/>
              <a:t> </a:t>
            </a:r>
            <a:r>
              <a:rPr lang="en-US" dirty="0" err="1" smtClean="0"/>
              <a:t>doprinosa</a:t>
            </a:r>
            <a:r>
              <a:rPr lang="en-US" dirty="0" smtClean="0"/>
              <a:t> </a:t>
            </a:r>
            <a:r>
              <a:rPr lang="en-US" dirty="0" err="1" smtClean="0"/>
              <a:t>za</a:t>
            </a:r>
            <a:r>
              <a:rPr lang="en-US" dirty="0" smtClean="0"/>
              <a:t> PIO (22%)</a:t>
            </a:r>
          </a:p>
          <a:p>
            <a:pPr marL="446088" indent="-265113">
              <a:buFont typeface="Arial"/>
              <a:buChar char="•"/>
            </a:pPr>
            <a:r>
              <a:rPr lang="en-US" dirty="0" err="1" smtClean="0"/>
              <a:t>Iznos</a:t>
            </a:r>
            <a:r>
              <a:rPr lang="en-US" dirty="0" smtClean="0"/>
              <a:t> </a:t>
            </a:r>
            <a:r>
              <a:rPr lang="sr-Latn-C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14.630 dinara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dirty="0" smtClean="0"/>
              <a:t>(</a:t>
            </a:r>
            <a:r>
              <a:rPr lang="en-US" dirty="0" err="1" smtClean="0"/>
              <a:t>decembar</a:t>
            </a:r>
            <a:r>
              <a:rPr lang="en-US" dirty="0" smtClean="0"/>
              <a:t> 2011)</a:t>
            </a:r>
          </a:p>
          <a:p>
            <a:pPr marL="446088" indent="-265113">
              <a:buFont typeface="Arial"/>
              <a:buChar char="•"/>
            </a:pPr>
            <a:r>
              <a:rPr lang="en-US" dirty="0" err="1" smtClean="0"/>
              <a:t>Indeksira</a:t>
            </a:r>
            <a:r>
              <a:rPr lang="en-US" dirty="0" smtClean="0"/>
              <a:t> se 2 </a:t>
            </a:r>
            <a:r>
              <a:rPr lang="en-US" dirty="0" err="1" smtClean="0"/>
              <a:t>puta</a:t>
            </a:r>
            <a:r>
              <a:rPr lang="en-US" dirty="0" smtClean="0"/>
              <a:t> </a:t>
            </a:r>
            <a:r>
              <a:rPr lang="en-US" dirty="0" err="1" smtClean="0"/>
              <a:t>godišnje</a:t>
            </a:r>
            <a:r>
              <a:rPr lang="en-US" dirty="0" smtClean="0"/>
              <a:t> </a:t>
            </a:r>
            <a:r>
              <a:rPr lang="en-US" dirty="0" err="1" smtClean="0"/>
              <a:t>kao</a:t>
            </a:r>
            <a:r>
              <a:rPr lang="en-US" dirty="0" smtClean="0"/>
              <a:t> </a:t>
            </a:r>
            <a:r>
              <a:rPr lang="en-US" dirty="0" err="1" smtClean="0"/>
              <a:t>penzije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707480"/>
            <a:ext cx="4041775" cy="3845720"/>
          </a:xfrm>
        </p:spPr>
        <p:txBody>
          <a:bodyPr/>
          <a:lstStyle/>
          <a:p>
            <a:pPr marL="446088" indent="-363538">
              <a:buSzPct val="85000"/>
              <a:buFont typeface="Wingdings" charset="2"/>
              <a:buChar char="q"/>
            </a:pPr>
            <a:r>
              <a:rPr lang="en-US" sz="2400" dirty="0" err="1" smtClean="0">
                <a:solidFill>
                  <a:srgbClr val="000000"/>
                </a:solidFill>
              </a:rPr>
              <a:t>Prema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b="1" dirty="0" err="1" smtClean="0">
                <a:solidFill>
                  <a:srgbClr val="000000"/>
                </a:solidFill>
              </a:rPr>
              <a:t>Zakonu</a:t>
            </a:r>
            <a:r>
              <a:rPr lang="en-US" sz="2400" b="1" dirty="0" smtClean="0">
                <a:solidFill>
                  <a:srgbClr val="000000"/>
                </a:solidFill>
              </a:rPr>
              <a:t>  </a:t>
            </a:r>
            <a:r>
              <a:rPr lang="en-US" sz="2400" b="1" dirty="0" err="1" smtClean="0">
                <a:solidFill>
                  <a:srgbClr val="000000"/>
                </a:solidFill>
              </a:rPr>
              <a:t>o</a:t>
            </a:r>
            <a:r>
              <a:rPr lang="en-US" sz="2400" b="1" dirty="0" smtClean="0">
                <a:solidFill>
                  <a:srgbClr val="000000"/>
                </a:solidFill>
              </a:rPr>
              <a:t> </a:t>
            </a:r>
            <a:r>
              <a:rPr lang="en-US" sz="2400" b="1" dirty="0" err="1" smtClean="0">
                <a:solidFill>
                  <a:srgbClr val="000000"/>
                </a:solidFill>
              </a:rPr>
              <a:t>socijalnoj</a:t>
            </a:r>
            <a:r>
              <a:rPr lang="en-US" sz="2400" b="1" dirty="0" smtClean="0">
                <a:solidFill>
                  <a:srgbClr val="000000"/>
                </a:solidFill>
              </a:rPr>
              <a:t> </a:t>
            </a:r>
            <a:r>
              <a:rPr lang="en-US" sz="2400" b="1" dirty="0" err="1" smtClean="0">
                <a:solidFill>
                  <a:srgbClr val="000000"/>
                </a:solidFill>
              </a:rPr>
              <a:t>zaštiti</a:t>
            </a:r>
            <a:endParaRPr lang="en-US" sz="2400" b="1" dirty="0" smtClean="0">
              <a:solidFill>
                <a:srgbClr val="000000"/>
              </a:solidFill>
            </a:endParaRPr>
          </a:p>
          <a:p>
            <a:pPr marL="446088" indent="-265113">
              <a:spcBef>
                <a:spcPts val="1128"/>
              </a:spcBef>
              <a:buSzPts val="2300"/>
              <a:buFont typeface="Arial"/>
              <a:buChar char="•"/>
            </a:pPr>
            <a:r>
              <a:rPr lang="en-US" dirty="0" err="1" smtClean="0">
                <a:solidFill>
                  <a:srgbClr val="000000"/>
                </a:solidFill>
              </a:rPr>
              <a:t>Finansira</a:t>
            </a:r>
            <a:r>
              <a:rPr lang="en-US" dirty="0" smtClean="0">
                <a:solidFill>
                  <a:srgbClr val="000000"/>
                </a:solidFill>
              </a:rPr>
              <a:t> se </a:t>
            </a:r>
            <a:r>
              <a:rPr lang="en-US" dirty="0" err="1" smtClean="0">
                <a:solidFill>
                  <a:srgbClr val="000000"/>
                </a:solidFill>
              </a:rPr>
              <a:t>iz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budžeta</a:t>
            </a:r>
            <a:endParaRPr lang="en-US" dirty="0" smtClean="0">
              <a:solidFill>
                <a:srgbClr val="000000"/>
              </a:solidFill>
            </a:endParaRPr>
          </a:p>
          <a:p>
            <a:pPr marL="446088" indent="-265113">
              <a:buSzPts val="2300"/>
              <a:buFont typeface="Arial"/>
              <a:buChar char="•"/>
            </a:pPr>
            <a:r>
              <a:rPr lang="en-US" dirty="0" err="1" smtClean="0">
                <a:solidFill>
                  <a:srgbClr val="000000"/>
                </a:solidFill>
              </a:rPr>
              <a:t>Iznos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8.300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dinara</a:t>
            </a:r>
            <a:r>
              <a:rPr lang="en-US" dirty="0" smtClean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(</a:t>
            </a:r>
            <a:r>
              <a:rPr lang="en-US" dirty="0" err="1" smtClean="0">
                <a:solidFill>
                  <a:srgbClr val="000000"/>
                </a:solidFill>
              </a:rPr>
              <a:t>decembar</a:t>
            </a:r>
            <a:r>
              <a:rPr lang="en-US" dirty="0" smtClean="0">
                <a:solidFill>
                  <a:srgbClr val="000000"/>
                </a:solidFill>
              </a:rPr>
              <a:t> 2011)</a:t>
            </a:r>
          </a:p>
          <a:p>
            <a:pPr marL="446088" indent="-265113">
              <a:buSzPts val="2300"/>
              <a:buFont typeface="Arial"/>
              <a:buChar char="•"/>
            </a:pPr>
            <a:r>
              <a:rPr lang="en-US" dirty="0" err="1" smtClean="0">
                <a:solidFill>
                  <a:srgbClr val="000000"/>
                </a:solidFill>
              </a:rPr>
              <a:t>Indeksira</a:t>
            </a:r>
            <a:r>
              <a:rPr lang="en-US" dirty="0" smtClean="0">
                <a:solidFill>
                  <a:srgbClr val="000000"/>
                </a:solidFill>
              </a:rPr>
              <a:t> se 2 </a:t>
            </a:r>
            <a:r>
              <a:rPr lang="en-US" dirty="0" err="1" smtClean="0">
                <a:solidFill>
                  <a:srgbClr val="000000"/>
                </a:solidFill>
              </a:rPr>
              <a:t>puta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godišnje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rastom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cena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Uvećana</a:t>
            </a:r>
            <a:r>
              <a:rPr lang="en-US" b="1" dirty="0" smtClean="0"/>
              <a:t> </a:t>
            </a:r>
            <a:r>
              <a:rPr lang="en-US" b="1" dirty="0" err="1" smtClean="0"/>
              <a:t>naknada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389120"/>
          </a:xfrm>
        </p:spPr>
        <p:txBody>
          <a:bodyPr/>
          <a:lstStyle/>
          <a:p>
            <a:pPr marL="363538" indent="-363538">
              <a:buSzPct val="85000"/>
              <a:buFont typeface="Wingdings" charset="2"/>
              <a:buChar char=""/>
            </a:pPr>
            <a:r>
              <a:rPr lang="en-US" dirty="0" err="1" smtClean="0">
                <a:solidFill>
                  <a:srgbClr val="000000"/>
                </a:solidFill>
              </a:rPr>
              <a:t>Pravo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na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uvećani</a:t>
            </a:r>
            <a:r>
              <a:rPr lang="en-US" dirty="0" smtClean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dirty="0" err="1" smtClean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dodatak</a:t>
            </a:r>
            <a:r>
              <a:rPr lang="en-US" dirty="0" smtClean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ima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osoba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telesnim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oštećenjem</a:t>
            </a:r>
            <a:r>
              <a:rPr lang="en-US" dirty="0" smtClean="0">
                <a:solidFill>
                  <a:srgbClr val="000000"/>
                </a:solidFill>
              </a:rPr>
              <a:t> 100% </a:t>
            </a:r>
            <a:r>
              <a:rPr lang="en-US" dirty="0" err="1" smtClean="0">
                <a:solidFill>
                  <a:srgbClr val="000000"/>
                </a:solidFill>
              </a:rPr>
              <a:t>po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jednom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osnovu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ili</a:t>
            </a:r>
            <a:r>
              <a:rPr lang="en-US" dirty="0" smtClean="0">
                <a:solidFill>
                  <a:srgbClr val="000000"/>
                </a:solidFill>
              </a:rPr>
              <a:t> 70 </a:t>
            </a:r>
            <a:r>
              <a:rPr lang="en-US" dirty="0" err="1" smtClean="0">
                <a:solidFill>
                  <a:srgbClr val="000000"/>
                </a:solidFill>
              </a:rPr>
              <a:t>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više</a:t>
            </a:r>
            <a:r>
              <a:rPr lang="en-US" dirty="0" smtClean="0">
                <a:solidFill>
                  <a:srgbClr val="000000"/>
                </a:solidFill>
              </a:rPr>
              <a:t> % </a:t>
            </a:r>
            <a:r>
              <a:rPr lang="en-US" dirty="0" err="1" smtClean="0">
                <a:solidFill>
                  <a:srgbClr val="000000"/>
                </a:solidFill>
              </a:rPr>
              <a:t>po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više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osnova</a:t>
            </a:r>
            <a:endParaRPr lang="en-US" dirty="0" smtClean="0">
              <a:solidFill>
                <a:srgbClr val="000000"/>
              </a:solidFill>
            </a:endParaRPr>
          </a:p>
          <a:p>
            <a:pPr marL="808038" indent="-361950">
              <a:buFont typeface="Lucida Grande"/>
              <a:buChar char="-"/>
            </a:pPr>
            <a:r>
              <a:rPr lang="en-US" sz="2400" dirty="0" err="1" smtClean="0">
                <a:solidFill>
                  <a:srgbClr val="000000"/>
                </a:solidFill>
              </a:rPr>
              <a:t>Iznosi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oko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22.000 </a:t>
            </a:r>
            <a:r>
              <a:rPr lang="en-US" sz="2400" dirty="0" err="1" smtClean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dinara</a:t>
            </a:r>
            <a:r>
              <a:rPr lang="en-US" sz="2400" dirty="0" smtClean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000000"/>
                </a:solidFill>
              </a:rPr>
              <a:t>(</a:t>
            </a:r>
            <a:r>
              <a:rPr lang="en-US" sz="2400" dirty="0" err="1" smtClean="0">
                <a:solidFill>
                  <a:srgbClr val="000000"/>
                </a:solidFill>
              </a:rPr>
              <a:t>decembar</a:t>
            </a:r>
            <a:r>
              <a:rPr lang="en-US" sz="2400" dirty="0" smtClean="0">
                <a:solidFill>
                  <a:srgbClr val="000000"/>
                </a:solidFill>
              </a:rPr>
              <a:t> 2011)</a:t>
            </a:r>
          </a:p>
          <a:p>
            <a:pPr marL="808038" indent="-361950">
              <a:buFont typeface="Lucida Grande"/>
              <a:buChar char="-"/>
            </a:pPr>
            <a:r>
              <a:rPr lang="en-US" sz="2400" dirty="0" err="1" smtClean="0">
                <a:solidFill>
                  <a:srgbClr val="000000"/>
                </a:solidFill>
              </a:rPr>
              <a:t>Indeksira</a:t>
            </a:r>
            <a:r>
              <a:rPr lang="en-US" sz="2400" dirty="0" smtClean="0">
                <a:solidFill>
                  <a:srgbClr val="000000"/>
                </a:solidFill>
              </a:rPr>
              <a:t> se </a:t>
            </a:r>
            <a:r>
              <a:rPr lang="en-US" sz="2400" dirty="0" err="1" smtClean="0">
                <a:solidFill>
                  <a:srgbClr val="000000"/>
                </a:solidFill>
              </a:rPr>
              <a:t>rastom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cena</a:t>
            </a:r>
            <a:endParaRPr lang="en-US" sz="2400" dirty="0" smtClean="0">
              <a:solidFill>
                <a:srgbClr val="000000"/>
              </a:solidFill>
            </a:endParaRPr>
          </a:p>
          <a:p>
            <a:pPr marL="808038" indent="-361950">
              <a:buFont typeface="Lucida Grande"/>
              <a:buChar char="-"/>
            </a:pPr>
            <a:r>
              <a:rPr lang="en-US" sz="2400" dirty="0" err="1" smtClean="0">
                <a:solidFill>
                  <a:srgbClr val="000000"/>
                </a:solidFill>
              </a:rPr>
              <a:t>Finansira</a:t>
            </a:r>
            <a:r>
              <a:rPr lang="en-US" sz="2400" dirty="0" smtClean="0">
                <a:solidFill>
                  <a:srgbClr val="000000"/>
                </a:solidFill>
              </a:rPr>
              <a:t> se </a:t>
            </a:r>
            <a:r>
              <a:rPr lang="en-US" sz="2400" dirty="0" err="1" smtClean="0">
                <a:solidFill>
                  <a:srgbClr val="000000"/>
                </a:solidFill>
              </a:rPr>
              <a:t>iz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budžeta</a:t>
            </a:r>
            <a:endParaRPr lang="en-US" sz="2400" dirty="0" smtClean="0">
              <a:solidFill>
                <a:srgbClr val="000000"/>
              </a:solidFill>
            </a:endParaRPr>
          </a:p>
          <a:p>
            <a:pPr marL="808038" indent="-361950">
              <a:buFont typeface="Lucida Grande"/>
              <a:buChar char="-"/>
            </a:pPr>
            <a:r>
              <a:rPr lang="en-US" sz="2400" dirty="0" err="1" smtClean="0">
                <a:solidFill>
                  <a:srgbClr val="000000"/>
                </a:solidFill>
              </a:rPr>
              <a:t>Osiguranicima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iz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budžeta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</a:rPr>
              <a:t>razlika</a:t>
            </a:r>
            <a:r>
              <a:rPr lang="en-US" sz="2400" dirty="0" smtClean="0">
                <a:solidFill>
                  <a:srgbClr val="000000"/>
                </a:solidFill>
              </a:rPr>
              <a:t> do PIO </a:t>
            </a:r>
            <a:r>
              <a:rPr lang="en-US" sz="2400" dirty="0" err="1" smtClean="0">
                <a:solidFill>
                  <a:srgbClr val="000000"/>
                </a:solidFill>
              </a:rPr>
              <a:t>iznosa</a:t>
            </a:r>
            <a:r>
              <a:rPr lang="en-US" sz="2400" dirty="0" smtClean="0">
                <a:solidFill>
                  <a:srgbClr val="000000"/>
                </a:solidFill>
              </a:rPr>
              <a:t> (</a:t>
            </a:r>
            <a:r>
              <a:rPr lang="en-US" sz="2400" dirty="0" err="1" smtClean="0">
                <a:solidFill>
                  <a:srgbClr val="000000"/>
                </a:solidFill>
              </a:rPr>
              <a:t>oko</a:t>
            </a:r>
            <a:r>
              <a:rPr lang="en-US" sz="2400" dirty="0" smtClean="0">
                <a:solidFill>
                  <a:srgbClr val="000000"/>
                </a:solidFill>
              </a:rPr>
              <a:t> 7.000 </a:t>
            </a:r>
            <a:r>
              <a:rPr lang="en-US" sz="2400" dirty="0" err="1" smtClean="0">
                <a:solidFill>
                  <a:srgbClr val="000000"/>
                </a:solidFill>
              </a:rPr>
              <a:t>dinara</a:t>
            </a:r>
            <a:r>
              <a:rPr lang="en-US" sz="2400" dirty="0" smtClean="0">
                <a:solidFill>
                  <a:srgbClr val="000000"/>
                </a:solidFill>
              </a:rPr>
              <a:t>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ts val="4400"/>
              </a:lnSpc>
            </a:pPr>
            <a:r>
              <a:rPr lang="en-US" b="1" dirty="0" err="1" smtClean="0"/>
              <a:t>Uvećana</a:t>
            </a:r>
            <a:r>
              <a:rPr lang="en-US" b="1" dirty="0" smtClean="0"/>
              <a:t> (</a:t>
            </a:r>
            <a:r>
              <a:rPr lang="en-US" b="1" dirty="0" err="1" smtClean="0"/>
              <a:t>maksimalna</a:t>
            </a:r>
            <a:r>
              <a:rPr lang="en-US" b="1" dirty="0" smtClean="0"/>
              <a:t>) </a:t>
            </a:r>
            <a:r>
              <a:rPr lang="en-US" b="1" dirty="0" err="1" smtClean="0"/>
              <a:t>naknada</a:t>
            </a:r>
            <a:r>
              <a:rPr lang="en-US" b="1" dirty="0" smtClean="0"/>
              <a:t> </a:t>
            </a:r>
            <a:r>
              <a:rPr lang="en-US" b="1" dirty="0" err="1" smtClean="0"/>
              <a:t>kao</a:t>
            </a:r>
            <a:r>
              <a:rPr lang="en-US" b="1" dirty="0" smtClean="0"/>
              <a:t> % (</a:t>
            </a:r>
            <a:r>
              <a:rPr lang="en-US" b="1" dirty="0" err="1" smtClean="0"/>
              <a:t>bruto</a:t>
            </a:r>
            <a:r>
              <a:rPr lang="en-US" b="1" dirty="0" smtClean="0"/>
              <a:t>) </a:t>
            </a:r>
            <a:r>
              <a:rPr lang="en-US" b="1" dirty="0" err="1" smtClean="0"/>
              <a:t>minimalne</a:t>
            </a:r>
            <a:r>
              <a:rPr lang="en-US" b="1" dirty="0" smtClean="0"/>
              <a:t> </a:t>
            </a:r>
            <a:r>
              <a:rPr lang="en-US" b="1" dirty="0" err="1" smtClean="0"/>
              <a:t>zarade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935163"/>
          <a:ext cx="79248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b="1" dirty="0" err="1" smtClean="0"/>
              <a:t>Korisnici</a:t>
            </a:r>
            <a:r>
              <a:rPr lang="en-US" b="1" dirty="0" smtClean="0"/>
              <a:t> </a:t>
            </a:r>
            <a:r>
              <a:rPr lang="en-US" b="1" dirty="0" err="1" smtClean="0"/>
              <a:t>novčanih</a:t>
            </a:r>
            <a:r>
              <a:rPr lang="en-US" b="1" dirty="0" smtClean="0"/>
              <a:t> </a:t>
            </a:r>
            <a:r>
              <a:rPr lang="en-US" b="1" dirty="0" err="1" smtClean="0"/>
              <a:t>naknada</a:t>
            </a:r>
            <a:endParaRPr lang="en-US" b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600" dirty="0" err="1" smtClean="0"/>
              <a:t>Ukupno</a:t>
            </a:r>
            <a:r>
              <a:rPr lang="en-US" sz="2600" dirty="0" smtClean="0"/>
              <a:t> </a:t>
            </a:r>
            <a:r>
              <a:rPr lang="en-US" sz="2600" dirty="0" err="1" smtClean="0"/>
              <a:t>korisnika</a:t>
            </a:r>
            <a:endParaRPr lang="en-US" sz="2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sz="2600" dirty="0" err="1" smtClean="0"/>
              <a:t>Stariji</a:t>
            </a:r>
            <a:r>
              <a:rPr lang="en-US" sz="2600" dirty="0" smtClean="0"/>
              <a:t> </a:t>
            </a:r>
            <a:r>
              <a:rPr lang="en-US" sz="2600" dirty="0" err="1" smtClean="0"/>
              <a:t>korisnici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457200" y="2783680"/>
            <a:ext cx="4040188" cy="3845720"/>
          </a:xfrm>
        </p:spPr>
        <p:txBody>
          <a:bodyPr>
            <a:normAutofit/>
          </a:bodyPr>
          <a:lstStyle/>
          <a:p>
            <a:pPr>
              <a:spcBef>
                <a:spcPts val="2424"/>
              </a:spcBef>
            </a:pPr>
            <a:r>
              <a:rPr lang="en-US" sz="2400" dirty="0" err="1" smtClean="0"/>
              <a:t>Oko</a:t>
            </a:r>
            <a:r>
              <a:rPr lang="en-US" sz="2400" dirty="0" smtClean="0"/>
              <a:t> </a:t>
            </a: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107 </a:t>
            </a:r>
            <a:r>
              <a:rPr lang="en-US" sz="2400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hijada</a:t>
            </a: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21B2C9"/>
                </a:solidFill>
              </a:rPr>
              <a:t>(</a:t>
            </a:r>
            <a:r>
              <a:rPr lang="en-US" sz="2400" dirty="0" smtClean="0">
                <a:solidFill>
                  <a:srgbClr val="21B2C9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1,5% stanovništva</a:t>
            </a:r>
            <a:r>
              <a:rPr lang="en-US" sz="2400" dirty="0" smtClean="0">
                <a:solidFill>
                  <a:srgbClr val="21B2C9"/>
                </a:solidFill>
              </a:rPr>
              <a:t>)</a:t>
            </a:r>
          </a:p>
          <a:p>
            <a:pPr>
              <a:spcBef>
                <a:spcPts val="2424"/>
              </a:spcBef>
            </a:pPr>
            <a:r>
              <a:rPr lang="en-US" sz="2400" dirty="0" err="1" smtClean="0"/>
              <a:t>Oko</a:t>
            </a:r>
            <a:r>
              <a:rPr lang="en-US" sz="2400" dirty="0" smtClean="0"/>
              <a:t> 30% </a:t>
            </a:r>
            <a:r>
              <a:rPr lang="en-US" sz="2400" dirty="0" err="1" smtClean="0"/>
              <a:t>svih</a:t>
            </a:r>
            <a:r>
              <a:rPr lang="en-US" sz="2400" dirty="0" smtClean="0"/>
              <a:t> </a:t>
            </a:r>
            <a:r>
              <a:rPr lang="en-US" sz="2400" dirty="0" err="1" smtClean="0"/>
              <a:t>korisnika</a:t>
            </a:r>
            <a:r>
              <a:rPr lang="en-US" sz="2400" dirty="0" smtClean="0"/>
              <a:t> prima </a:t>
            </a:r>
            <a:r>
              <a:rPr lang="en-US" sz="2400" dirty="0" err="1" smtClean="0"/>
              <a:t>uvećani</a:t>
            </a:r>
            <a:r>
              <a:rPr lang="en-US" sz="2400" dirty="0" smtClean="0"/>
              <a:t> </a:t>
            </a:r>
            <a:r>
              <a:rPr lang="en-US" sz="2400" dirty="0" err="1" smtClean="0"/>
              <a:t>dodatak</a:t>
            </a:r>
            <a:endParaRPr lang="en-US" sz="2400" dirty="0" smtClean="0"/>
          </a:p>
          <a:p>
            <a:pPr>
              <a:spcBef>
                <a:spcPts val="2424"/>
              </a:spcBef>
            </a:pPr>
            <a:r>
              <a:rPr lang="en-US" sz="2400" dirty="0" err="1" smtClean="0"/>
              <a:t>Starijih</a:t>
            </a:r>
            <a:r>
              <a:rPr lang="en-US" sz="2400" dirty="0" smtClean="0"/>
              <a:t> </a:t>
            </a:r>
            <a:r>
              <a:rPr lang="en-US" sz="2400" dirty="0" err="1" smtClean="0"/>
              <a:t>korisnika</a:t>
            </a:r>
            <a:r>
              <a:rPr lang="en-US" sz="2400" dirty="0" smtClean="0"/>
              <a:t> </a:t>
            </a:r>
            <a:r>
              <a:rPr lang="en-US" sz="2400" dirty="0" err="1" smtClean="0"/>
              <a:t>oko</a:t>
            </a:r>
            <a:r>
              <a:rPr lang="en-US" sz="2400" dirty="0" smtClean="0"/>
              <a:t> 60%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645025" y="2783680"/>
            <a:ext cx="4041775" cy="384572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62 </a:t>
            </a:r>
            <a:r>
              <a:rPr lang="en-US" sz="2400" dirty="0" err="1" smtClean="0"/>
              <a:t>hiljade</a:t>
            </a:r>
            <a:r>
              <a:rPr lang="en-US" sz="2400" dirty="0" smtClean="0"/>
              <a:t> </a:t>
            </a:r>
            <a:r>
              <a:rPr lang="en-US" sz="2400" dirty="0" err="1" smtClean="0"/>
              <a:t>starijih</a:t>
            </a:r>
            <a:r>
              <a:rPr lang="en-US" sz="2400" dirty="0" smtClean="0"/>
              <a:t> </a:t>
            </a:r>
            <a:r>
              <a:rPr lang="en-US" sz="2400" dirty="0" err="1" smtClean="0"/>
              <a:t>od</a:t>
            </a:r>
            <a:r>
              <a:rPr lang="en-US" sz="2400" dirty="0" smtClean="0"/>
              <a:t> 65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(5% </a:t>
            </a:r>
            <a:r>
              <a:rPr lang="en-US" sz="2400" dirty="0" err="1" smtClean="0">
                <a:solidFill>
                  <a:schemeClr val="bg2">
                    <a:lumMod val="50000"/>
                  </a:schemeClr>
                </a:solidFill>
              </a:rPr>
              <a:t>ove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50000"/>
                  </a:schemeClr>
                </a:solidFill>
              </a:rPr>
              <a:t>populacije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pPr marL="544513" indent="-280988">
              <a:buNone/>
            </a:pP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-  </a:t>
            </a:r>
            <a:r>
              <a:rPr lang="en-US" sz="2400" i="1" dirty="0" err="1" smtClean="0">
                <a:solidFill>
                  <a:srgbClr val="000000"/>
                </a:solidFill>
              </a:rPr>
              <a:t>Od</a:t>
            </a:r>
            <a:r>
              <a:rPr lang="en-US" sz="2400" i="1" dirty="0" smtClean="0">
                <a:solidFill>
                  <a:srgbClr val="000000"/>
                </a:solidFill>
              </a:rPr>
              <a:t> </a:t>
            </a:r>
            <a:r>
              <a:rPr lang="en-US" sz="2400" i="1" dirty="0" err="1" smtClean="0">
                <a:solidFill>
                  <a:srgbClr val="000000"/>
                </a:solidFill>
              </a:rPr>
              <a:t>čega</a:t>
            </a:r>
            <a:r>
              <a:rPr lang="en-US" sz="2400" i="1" dirty="0" smtClean="0">
                <a:solidFill>
                  <a:srgbClr val="000000"/>
                </a:solidFill>
              </a:rPr>
              <a:t> </a:t>
            </a:r>
            <a:r>
              <a:rPr lang="en-US" sz="2400" i="1" dirty="0" err="1" smtClean="0">
                <a:solidFill>
                  <a:srgbClr val="000000"/>
                </a:solidFill>
              </a:rPr>
              <a:t>uvećani</a:t>
            </a:r>
            <a:r>
              <a:rPr lang="en-US" sz="2400" i="1" dirty="0" smtClean="0">
                <a:solidFill>
                  <a:srgbClr val="000000"/>
                </a:solidFill>
              </a:rPr>
              <a:t> </a:t>
            </a:r>
            <a:r>
              <a:rPr lang="en-US" sz="2400" i="1" dirty="0" err="1" smtClean="0">
                <a:solidFill>
                  <a:srgbClr val="000000"/>
                </a:solidFill>
              </a:rPr>
              <a:t>dodatak</a:t>
            </a:r>
            <a:r>
              <a:rPr lang="en-US" sz="2400" i="1" dirty="0" smtClean="0">
                <a:solidFill>
                  <a:srgbClr val="000000"/>
                </a:solidFill>
              </a:rPr>
              <a:t> prima 19%</a:t>
            </a:r>
          </a:p>
          <a:p>
            <a:pPr marL="263525" indent="-263525">
              <a:spcBef>
                <a:spcPts val="1776"/>
              </a:spcBef>
            </a:pPr>
            <a:r>
              <a:rPr lang="en-US" sz="2400" dirty="0" smtClean="0"/>
              <a:t>28 </a:t>
            </a:r>
            <a:r>
              <a:rPr lang="en-US" sz="2400" dirty="0" err="1" smtClean="0"/>
              <a:t>hiljada</a:t>
            </a:r>
            <a:r>
              <a:rPr lang="en-US" sz="2400" dirty="0" smtClean="0"/>
              <a:t> </a:t>
            </a:r>
            <a:r>
              <a:rPr lang="en-US" sz="2400" dirty="0" err="1" smtClean="0"/>
              <a:t>starijih</a:t>
            </a:r>
            <a:r>
              <a:rPr lang="en-US" sz="2400" dirty="0" smtClean="0"/>
              <a:t> </a:t>
            </a:r>
            <a:r>
              <a:rPr lang="en-US" sz="2400" dirty="0" err="1" smtClean="0"/>
              <a:t>od</a:t>
            </a:r>
            <a:r>
              <a:rPr lang="en-US" sz="2400" dirty="0" smtClean="0"/>
              <a:t> 80 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(11% </a:t>
            </a:r>
            <a:r>
              <a:rPr lang="en-US" sz="2400" dirty="0" err="1" smtClean="0">
                <a:solidFill>
                  <a:schemeClr val="bg2">
                    <a:lumMod val="50000"/>
                  </a:schemeClr>
                </a:solidFill>
              </a:rPr>
              <a:t>ove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bg2">
                    <a:lumMod val="50000"/>
                  </a:schemeClr>
                </a:solidFill>
              </a:rPr>
              <a:t>populacije</a:t>
            </a: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Struktura</a:t>
            </a:r>
            <a:r>
              <a:rPr lang="en-US" b="1" dirty="0" smtClean="0"/>
              <a:t> </a:t>
            </a:r>
            <a:r>
              <a:rPr lang="en-US" b="1" dirty="0" err="1" smtClean="0"/>
              <a:t>korisnika</a:t>
            </a:r>
            <a:r>
              <a:rPr lang="en-US" b="1" dirty="0" smtClean="0"/>
              <a:t> 65+ </a:t>
            </a:r>
            <a:r>
              <a:rPr lang="en-US" b="1" dirty="0" err="1" smtClean="0"/>
              <a:t>prema</a:t>
            </a:r>
            <a:r>
              <a:rPr lang="en-US" b="1" dirty="0" smtClean="0"/>
              <a:t> </a:t>
            </a:r>
            <a:r>
              <a:rPr lang="en-US" b="1" dirty="0" err="1" smtClean="0"/>
              <a:t>visini</a:t>
            </a:r>
            <a:r>
              <a:rPr lang="en-US" b="1" dirty="0" smtClean="0"/>
              <a:t> </a:t>
            </a:r>
            <a:r>
              <a:rPr lang="en-US" b="1" dirty="0" err="1" smtClean="0"/>
              <a:t>naknade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b="1" dirty="0" err="1" smtClean="0"/>
              <a:t>Korišćenje</a:t>
            </a:r>
            <a:r>
              <a:rPr lang="en-US" b="1" dirty="0" smtClean="0"/>
              <a:t> </a:t>
            </a:r>
            <a:r>
              <a:rPr lang="en-US" b="1" dirty="0" err="1" smtClean="0"/>
              <a:t>novčanih</a:t>
            </a:r>
            <a:r>
              <a:rPr lang="en-US" b="1" dirty="0" smtClean="0"/>
              <a:t> </a:t>
            </a:r>
            <a:r>
              <a:rPr lang="en-US" b="1" dirty="0" err="1" smtClean="0"/>
              <a:t>naknada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465320"/>
          </a:xfrm>
        </p:spPr>
        <p:txBody>
          <a:bodyPr/>
          <a:lstStyle/>
          <a:p>
            <a:r>
              <a:rPr lang="en-US" dirty="0" err="1" smtClean="0"/>
              <a:t>Najveći</a:t>
            </a:r>
            <a:r>
              <a:rPr lang="en-US" dirty="0" smtClean="0"/>
              <a:t> </a:t>
            </a:r>
            <a:r>
              <a:rPr lang="en-US" dirty="0" err="1" smtClean="0"/>
              <a:t>deo</a:t>
            </a:r>
            <a:r>
              <a:rPr lang="en-US" dirty="0" smtClean="0"/>
              <a:t> </a:t>
            </a:r>
            <a:r>
              <a:rPr lang="en-US" dirty="0" err="1" smtClean="0"/>
              <a:t>zadržava</a:t>
            </a:r>
            <a:r>
              <a:rPr lang="en-US" dirty="0" smtClean="0"/>
              <a:t> </a:t>
            </a:r>
            <a:r>
              <a:rPr lang="en-US" dirty="0" err="1" smtClean="0"/>
              <a:t>naknadu</a:t>
            </a:r>
            <a:r>
              <a:rPr lang="en-US" dirty="0" smtClean="0"/>
              <a:t> u </a:t>
            </a:r>
            <a:r>
              <a:rPr lang="en-US" dirty="0" err="1" smtClean="0"/>
              <a:t>okviru</a:t>
            </a:r>
            <a:r>
              <a:rPr lang="en-US" dirty="0" smtClean="0"/>
              <a:t> </a:t>
            </a:r>
            <a:r>
              <a:rPr lang="en-US" dirty="0" err="1" smtClean="0"/>
              <a:t>kućnog</a:t>
            </a:r>
            <a:r>
              <a:rPr lang="en-US" dirty="0" smtClean="0"/>
              <a:t> </a:t>
            </a:r>
            <a:r>
              <a:rPr lang="en-US" dirty="0" err="1" smtClean="0"/>
              <a:t>budžeta</a:t>
            </a:r>
            <a:endParaRPr lang="en-US" dirty="0"/>
          </a:p>
        </p:txBody>
      </p:sp>
      <p:graphicFrame>
        <p:nvGraphicFramePr>
          <p:cNvPr id="54277" name="Object 5"/>
          <p:cNvGraphicFramePr>
            <a:graphicFrameLocks noChangeAspect="1"/>
          </p:cNvGraphicFramePr>
          <p:nvPr/>
        </p:nvGraphicFramePr>
        <p:xfrm>
          <a:off x="838200" y="2438400"/>
          <a:ext cx="7010400" cy="3733800"/>
        </p:xfrm>
        <a:graphic>
          <a:graphicData uri="http://schemas.openxmlformats.org/presentationml/2006/ole">
            <p:oleObj spid="_x0000_s54278" name="Chart" r:id="rId3" imgW="7264400" imgH="4457700" progId="MSGraph.Chart.8">
              <p:embed followColorScheme="full"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838200" y="6248400"/>
            <a:ext cx="4035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Izvor</a:t>
            </a:r>
            <a:r>
              <a:rPr lang="en-US" sz="1600" dirty="0" smtClean="0"/>
              <a:t>: </a:t>
            </a:r>
            <a:r>
              <a:rPr lang="en-US" sz="1600" dirty="0" err="1" smtClean="0"/>
              <a:t>Anketa</a:t>
            </a:r>
            <a:r>
              <a:rPr lang="en-US" sz="1600" dirty="0" smtClean="0"/>
              <a:t> “</a:t>
            </a:r>
            <a:r>
              <a:rPr lang="en-US" sz="1600" dirty="0" err="1" smtClean="0"/>
              <a:t>Briga</a:t>
            </a:r>
            <a:r>
              <a:rPr lang="en-US" sz="1600" dirty="0" smtClean="0"/>
              <a:t> </a:t>
            </a:r>
            <a:r>
              <a:rPr lang="en-US" sz="1600" dirty="0" err="1" smtClean="0"/>
              <a:t>o</a:t>
            </a:r>
            <a:r>
              <a:rPr lang="en-US" sz="1600" dirty="0" smtClean="0"/>
              <a:t> </a:t>
            </a:r>
            <a:r>
              <a:rPr lang="en-US" sz="1600" dirty="0" err="1" smtClean="0"/>
              <a:t>starima</a:t>
            </a:r>
            <a:r>
              <a:rPr lang="en-US" sz="1600" dirty="0" smtClean="0"/>
              <a:t>”, IPSOS, 2011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b="1" dirty="0" err="1" smtClean="0"/>
              <a:t>Rashodi</a:t>
            </a:r>
            <a:r>
              <a:rPr lang="en-US" b="1" dirty="0" smtClean="0"/>
              <a:t> </a:t>
            </a:r>
            <a:r>
              <a:rPr lang="en-US" b="1" dirty="0" err="1" smtClean="0"/>
              <a:t>za</a:t>
            </a:r>
            <a:r>
              <a:rPr lang="en-US" b="1" dirty="0" smtClean="0"/>
              <a:t> </a:t>
            </a:r>
            <a:r>
              <a:rPr lang="en-US" b="1" dirty="0" err="1" smtClean="0"/>
              <a:t>naknade</a:t>
            </a:r>
            <a:endParaRPr lang="en-US" b="1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Ukupni</a:t>
            </a:r>
            <a:r>
              <a:rPr lang="en-US" dirty="0" smtClean="0"/>
              <a:t> </a:t>
            </a:r>
            <a:r>
              <a:rPr lang="en-US" dirty="0" err="1" smtClean="0"/>
              <a:t>rashodi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>
          <a:xfrm>
            <a:off x="4797425" y="1859757"/>
            <a:ext cx="4041775" cy="654843"/>
          </a:xfrm>
        </p:spPr>
        <p:txBody>
          <a:bodyPr>
            <a:normAutofit fontScale="92500"/>
          </a:bodyPr>
          <a:lstStyle/>
          <a:p>
            <a:r>
              <a:rPr lang="en-US" dirty="0" err="1" smtClean="0"/>
              <a:t>Struktura</a:t>
            </a:r>
            <a:r>
              <a:rPr lang="en-US" dirty="0" smtClean="0"/>
              <a:t> </a:t>
            </a:r>
            <a:r>
              <a:rPr lang="en-US" dirty="0" err="1" smtClean="0"/>
              <a:t>bužetskih</a:t>
            </a:r>
            <a:r>
              <a:rPr lang="en-US" dirty="0" smtClean="0"/>
              <a:t> </a:t>
            </a:r>
            <a:r>
              <a:rPr lang="en-US" dirty="0" err="1" smtClean="0"/>
              <a:t>rashoda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457200" y="2667000"/>
            <a:ext cx="4040188" cy="4038600"/>
          </a:xfrm>
        </p:spPr>
        <p:txBody>
          <a:bodyPr/>
          <a:lstStyle/>
          <a:p>
            <a:r>
              <a:rPr lang="en-US" dirty="0" err="1" smtClean="0"/>
              <a:t>R</a:t>
            </a:r>
            <a:r>
              <a:rPr lang="en-US" sz="2400" dirty="0" err="1" smtClean="0"/>
              <a:t>ashodi</a:t>
            </a:r>
            <a:r>
              <a:rPr lang="en-US" sz="2400" dirty="0" smtClean="0"/>
              <a:t> </a:t>
            </a:r>
            <a:r>
              <a:rPr lang="en-US" sz="2400" dirty="0" err="1" smtClean="0"/>
              <a:t>iz</a:t>
            </a:r>
            <a:r>
              <a:rPr lang="en-US" sz="2400" dirty="0" smtClean="0"/>
              <a:t> </a:t>
            </a:r>
            <a:r>
              <a:rPr lang="en-US" sz="2400" dirty="0" err="1" smtClean="0"/>
              <a:t>oba</a:t>
            </a:r>
            <a:r>
              <a:rPr lang="en-US" sz="2400" dirty="0" smtClean="0"/>
              <a:t> </a:t>
            </a:r>
            <a:r>
              <a:rPr lang="en-US" sz="2400" dirty="0" err="1" smtClean="0"/>
              <a:t>sistema</a:t>
            </a:r>
            <a:r>
              <a:rPr lang="en-US" sz="2400" dirty="0" smtClean="0"/>
              <a:t> </a:t>
            </a:r>
            <a:r>
              <a:rPr lang="en-US" sz="2400" dirty="0" err="1" smtClean="0"/>
              <a:t>oko</a:t>
            </a:r>
            <a:r>
              <a:rPr lang="en-US" sz="2400" dirty="0" smtClean="0"/>
              <a:t> 20 </a:t>
            </a:r>
            <a:r>
              <a:rPr lang="en-US" sz="2400" dirty="0" err="1" smtClean="0"/>
              <a:t>milijardi</a:t>
            </a:r>
            <a:r>
              <a:rPr lang="en-US" sz="2400" dirty="0" smtClean="0"/>
              <a:t> (0,6% BDP-a)</a:t>
            </a:r>
          </a:p>
          <a:p>
            <a:r>
              <a:rPr lang="en-US" sz="2400" dirty="0" err="1" smtClean="0"/>
              <a:t>Rashodi</a:t>
            </a:r>
            <a:r>
              <a:rPr lang="en-US" sz="2400" dirty="0" smtClean="0"/>
              <a:t> </a:t>
            </a:r>
            <a:r>
              <a:rPr lang="en-US" sz="2400" dirty="0" err="1" smtClean="0"/>
              <a:t>za</a:t>
            </a:r>
            <a:r>
              <a:rPr lang="en-US" sz="2400" dirty="0" smtClean="0"/>
              <a:t> stare </a:t>
            </a:r>
            <a:r>
              <a:rPr lang="sr-Latn-CS" sz="2400" dirty="0" smtClean="0"/>
              <a:t>11,5 milijardi (0,36% BDP-a</a:t>
            </a:r>
            <a:r>
              <a:rPr lang="en-US" sz="2400" dirty="0" smtClean="0"/>
              <a:t>)</a:t>
            </a:r>
          </a:p>
          <a:p>
            <a:pPr marL="273050" indent="-9525">
              <a:buFont typeface="Lucida Grande"/>
              <a:buChar char="-"/>
            </a:pPr>
            <a:r>
              <a:rPr lang="en-US" dirty="0" smtClean="0"/>
              <a:t>8,3 </a:t>
            </a:r>
            <a:r>
              <a:rPr lang="en-US" dirty="0" err="1" smtClean="0"/>
              <a:t>milijardi</a:t>
            </a:r>
            <a:r>
              <a:rPr lang="en-US" dirty="0" smtClean="0"/>
              <a:t> PIO</a:t>
            </a:r>
          </a:p>
          <a:p>
            <a:pPr marL="273050" indent="-9525">
              <a:buFont typeface="Lucida Grande"/>
              <a:buChar char="-"/>
            </a:pPr>
            <a:r>
              <a:rPr lang="en-US" dirty="0" smtClean="0"/>
              <a:t>3,2 </a:t>
            </a:r>
            <a:r>
              <a:rPr lang="en-US" dirty="0" err="1" smtClean="0"/>
              <a:t>milijardi</a:t>
            </a:r>
            <a:r>
              <a:rPr lang="en-US" dirty="0" smtClean="0"/>
              <a:t> </a:t>
            </a:r>
            <a:r>
              <a:rPr lang="en-US" dirty="0" err="1" smtClean="0"/>
              <a:t>iz</a:t>
            </a:r>
            <a:r>
              <a:rPr lang="en-US" dirty="0" smtClean="0"/>
              <a:t> </a:t>
            </a:r>
            <a:r>
              <a:rPr lang="en-US" dirty="0" err="1" smtClean="0"/>
              <a:t>budžeta</a:t>
            </a:r>
            <a:endParaRPr lang="en-US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sr-Latn-CS" smtClean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2743200"/>
            <a:ext cx="3886200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b="1" dirty="0" smtClean="0"/>
              <a:t>I Demografski trendovi</a:t>
            </a:r>
            <a:endParaRPr lang="sr-Latn-C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8229600" cy="4389120"/>
          </a:xfrm>
        </p:spPr>
        <p:txBody>
          <a:bodyPr>
            <a:normAutofit/>
          </a:bodyPr>
          <a:lstStyle/>
          <a:p>
            <a:r>
              <a:rPr lang="sr-Latn-CS" sz="2800" dirty="0" smtClean="0"/>
              <a:t>Srbija se poslednjih decenija suočava sa ozbiljnim demografskim problemima i izazovima</a:t>
            </a:r>
          </a:p>
          <a:p>
            <a:pPr marL="626400" indent="-358775">
              <a:lnSpc>
                <a:spcPct val="150000"/>
              </a:lnSpc>
              <a:spcBef>
                <a:spcPts val="1776"/>
              </a:spcBef>
              <a:buFont typeface="Lucida Grande"/>
              <a:buChar char="-"/>
            </a:pPr>
            <a:r>
              <a:rPr lang="sr-Latn-CS" sz="2400" dirty="0" smtClean="0"/>
              <a:t>Smanjenje stanovništva</a:t>
            </a:r>
            <a:r>
              <a:rPr lang="en-US" sz="2400" dirty="0" smtClean="0"/>
              <a:t> </a:t>
            </a:r>
          </a:p>
          <a:p>
            <a:pPr marL="626400" indent="-358775">
              <a:lnSpc>
                <a:spcPct val="150000"/>
              </a:lnSpc>
              <a:buFont typeface="Lucida Grande"/>
              <a:buChar char="-"/>
            </a:pPr>
            <a:r>
              <a:rPr lang="sr-Latn-CS" sz="2400" dirty="0" smtClean="0"/>
              <a:t>Kontinuirani pad fertiliteta </a:t>
            </a:r>
          </a:p>
          <a:p>
            <a:pPr marL="626400" indent="-358775">
              <a:lnSpc>
                <a:spcPct val="150000"/>
              </a:lnSpc>
              <a:buFont typeface="Lucida Grande"/>
              <a:buChar char="-"/>
            </a:pPr>
            <a:r>
              <a:rPr lang="sr-Latn-CS" sz="2400" dirty="0" smtClean="0"/>
              <a:t>Starenje</a:t>
            </a:r>
          </a:p>
          <a:p>
            <a:pPr>
              <a:buFont typeface="Wingdings 2" charset="2"/>
              <a:buChar char=""/>
            </a:pP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Usluge</a:t>
            </a:r>
            <a:r>
              <a:rPr lang="en-US" b="1" dirty="0" smtClean="0"/>
              <a:t> </a:t>
            </a:r>
            <a:r>
              <a:rPr lang="en-US" b="1" dirty="0" err="1" smtClean="0"/>
              <a:t>socijalne</a:t>
            </a:r>
            <a:r>
              <a:rPr lang="en-US" b="1" dirty="0" smtClean="0"/>
              <a:t> </a:t>
            </a:r>
            <a:r>
              <a:rPr lang="en-US" b="1" dirty="0" err="1" smtClean="0"/>
              <a:t>zaštite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2087880"/>
            <a:ext cx="8229600" cy="4389120"/>
          </a:xfrm>
        </p:spPr>
        <p:txBody>
          <a:bodyPr/>
          <a:lstStyle/>
          <a:p>
            <a:pPr>
              <a:spcBef>
                <a:spcPts val="1968"/>
              </a:spcBef>
              <a:buFont typeface="Wingdings" charset="2"/>
              <a:buChar char="q"/>
            </a:pPr>
            <a:r>
              <a:rPr lang="en-US" sz="3200" dirty="0" smtClean="0"/>
              <a:t> Na </a:t>
            </a:r>
            <a:r>
              <a:rPr lang="en-US" sz="3200" dirty="0" err="1" smtClean="0"/>
              <a:t>nacionalnom</a:t>
            </a:r>
            <a:r>
              <a:rPr lang="en-US" sz="3200" dirty="0" smtClean="0"/>
              <a:t> </a:t>
            </a:r>
            <a:r>
              <a:rPr lang="en-US" sz="3200" dirty="0" err="1" smtClean="0"/>
              <a:t>nivou</a:t>
            </a:r>
            <a:endParaRPr lang="en-US" sz="3200" dirty="0" smtClean="0"/>
          </a:p>
          <a:p>
            <a:pPr marL="725488" indent="-361950">
              <a:spcBef>
                <a:spcPts val="768"/>
              </a:spcBef>
            </a:pPr>
            <a:r>
              <a:rPr lang="en-US" dirty="0" err="1" smtClean="0"/>
              <a:t>Domski</a:t>
            </a:r>
            <a:r>
              <a:rPr lang="en-US" dirty="0" smtClean="0"/>
              <a:t> </a:t>
            </a:r>
            <a:r>
              <a:rPr lang="en-US" dirty="0" err="1" smtClean="0"/>
              <a:t>smeštaj</a:t>
            </a:r>
            <a:endParaRPr lang="en-US" dirty="0" smtClean="0"/>
          </a:p>
          <a:p>
            <a:pPr marL="725488" indent="-361950">
              <a:spcBef>
                <a:spcPts val="768"/>
              </a:spcBef>
            </a:pPr>
            <a:r>
              <a:rPr lang="en-US" dirty="0" err="1" smtClean="0"/>
              <a:t>Porodični</a:t>
            </a:r>
            <a:r>
              <a:rPr lang="en-US" dirty="0" smtClean="0"/>
              <a:t> </a:t>
            </a:r>
            <a:r>
              <a:rPr lang="en-US" dirty="0" err="1" smtClean="0"/>
              <a:t>smeštaj</a:t>
            </a:r>
            <a:r>
              <a:rPr lang="en-US" dirty="0" smtClean="0"/>
              <a:t> </a:t>
            </a:r>
            <a:r>
              <a:rPr lang="en-US" dirty="0" err="1" smtClean="0"/>
              <a:t>zanemarljiv</a:t>
            </a:r>
            <a:endParaRPr lang="en-US" dirty="0" smtClean="0"/>
          </a:p>
          <a:p>
            <a:pPr>
              <a:spcBef>
                <a:spcPts val="3168"/>
              </a:spcBef>
              <a:buFont typeface="Wingdings" charset="2"/>
              <a:buChar char="q"/>
            </a:pPr>
            <a:r>
              <a:rPr lang="en-US" sz="2800" dirty="0" smtClean="0"/>
              <a:t> </a:t>
            </a:r>
            <a:r>
              <a:rPr lang="en-US" sz="3200" dirty="0" smtClean="0"/>
              <a:t>Na </a:t>
            </a:r>
            <a:r>
              <a:rPr lang="en-US" sz="3200" dirty="0" err="1" smtClean="0"/>
              <a:t>lokalnom</a:t>
            </a:r>
            <a:r>
              <a:rPr lang="en-US" sz="3200" dirty="0" smtClean="0"/>
              <a:t> </a:t>
            </a:r>
            <a:r>
              <a:rPr lang="en-US" sz="3200" dirty="0" err="1" smtClean="0"/>
              <a:t>nivou</a:t>
            </a:r>
            <a:endParaRPr lang="en-US" sz="3200" dirty="0" smtClean="0"/>
          </a:p>
          <a:p>
            <a:pPr marL="363538" indent="361950">
              <a:spcBef>
                <a:spcPts val="768"/>
              </a:spcBef>
              <a:buFont typeface="Wingdings 2" charset="2"/>
              <a:buChar char=""/>
            </a:pPr>
            <a:r>
              <a:rPr lang="en-US" dirty="0" err="1" smtClean="0"/>
              <a:t>Pomoć</a:t>
            </a:r>
            <a:r>
              <a:rPr lang="en-US" dirty="0" smtClean="0"/>
              <a:t> u </a:t>
            </a:r>
            <a:r>
              <a:rPr lang="en-US" dirty="0" err="1" smtClean="0"/>
              <a:t>kući</a:t>
            </a:r>
            <a:endParaRPr lang="en-US" dirty="0" smtClean="0"/>
          </a:p>
          <a:p>
            <a:pPr>
              <a:buFont typeface="Wingdings 2" charset="2"/>
              <a:buChar char=""/>
            </a:pP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err="1" smtClean="0"/>
              <a:t>Domski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smeštaj</a:t>
            </a:r>
            <a:r>
              <a:rPr lang="en-US" sz="4400" b="1" dirty="0" smtClean="0"/>
              <a:t> - </a:t>
            </a:r>
            <a:r>
              <a:rPr lang="en-US" sz="4400" b="1" dirty="0" err="1" smtClean="0"/>
              <a:t>mreža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ustanova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i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korisnici</a:t>
            </a:r>
            <a:r>
              <a:rPr lang="en-US" sz="4400" b="1" dirty="0" smtClean="0"/>
              <a:t> (2011)</a:t>
            </a:r>
            <a:endParaRPr lang="en-US" sz="44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1128"/>
              </a:spcBef>
              <a:buFont typeface="Wingdings 2" charset="2"/>
              <a:buChar char=""/>
            </a:pPr>
            <a:r>
              <a:rPr lang="sr-Latn-CS" sz="2595" dirty="0" smtClean="0"/>
              <a:t>39 ustanova za smeštaj starih lica</a:t>
            </a:r>
          </a:p>
          <a:p>
            <a:pPr>
              <a:spcBef>
                <a:spcPts val="1728"/>
              </a:spcBef>
            </a:pPr>
            <a:r>
              <a:rPr lang="en-US" sz="2588" dirty="0" err="1" smtClean="0"/>
              <a:t>Ukupno</a:t>
            </a:r>
            <a:r>
              <a:rPr lang="en-US" sz="2588" dirty="0" smtClean="0"/>
              <a:t> 8895 </a:t>
            </a:r>
            <a:r>
              <a:rPr lang="en-US" sz="2588" dirty="0" err="1" smtClean="0"/>
              <a:t>korisnika</a:t>
            </a:r>
            <a:r>
              <a:rPr lang="en-US" sz="2588" dirty="0" smtClean="0"/>
              <a:t> </a:t>
            </a:r>
          </a:p>
          <a:p>
            <a:pPr>
              <a:spcBef>
                <a:spcPts val="1728"/>
              </a:spcBef>
            </a:pPr>
            <a:r>
              <a:rPr lang="en-US" sz="2588" dirty="0" smtClean="0"/>
              <a:t>80% </a:t>
            </a:r>
            <a:r>
              <a:rPr lang="en-US" sz="2588" dirty="0" err="1" smtClean="0"/>
              <a:t>starije</a:t>
            </a:r>
            <a:r>
              <a:rPr lang="en-US" sz="2588" dirty="0" smtClean="0"/>
              <a:t> </a:t>
            </a:r>
            <a:r>
              <a:rPr lang="en-US" sz="2588" dirty="0" err="1" smtClean="0"/>
              <a:t>od</a:t>
            </a:r>
            <a:r>
              <a:rPr lang="en-US" sz="2588" dirty="0" smtClean="0"/>
              <a:t> 65 </a:t>
            </a:r>
            <a:r>
              <a:rPr lang="en-US" sz="2588" dirty="0" err="1" smtClean="0"/>
              <a:t>godina</a:t>
            </a:r>
            <a:r>
              <a:rPr lang="en-US" sz="2588" dirty="0" smtClean="0"/>
              <a:t> </a:t>
            </a:r>
            <a:r>
              <a:rPr lang="en-US" sz="2588" dirty="0" smtClean="0">
                <a:solidFill>
                  <a:schemeClr val="bg2">
                    <a:lumMod val="50000"/>
                  </a:schemeClr>
                </a:solidFill>
              </a:rPr>
              <a:t>(0,6% </a:t>
            </a:r>
            <a:r>
              <a:rPr lang="en-US" sz="2588" dirty="0" err="1" smtClean="0">
                <a:solidFill>
                  <a:schemeClr val="bg2">
                    <a:lumMod val="50000"/>
                  </a:schemeClr>
                </a:solidFill>
              </a:rPr>
              <a:t>populacije</a:t>
            </a:r>
            <a:r>
              <a:rPr lang="en-US" sz="2588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2588" dirty="0" err="1" smtClean="0">
                <a:solidFill>
                  <a:schemeClr val="bg2">
                    <a:lumMod val="50000"/>
                  </a:schemeClr>
                </a:solidFill>
              </a:rPr>
              <a:t>starih</a:t>
            </a:r>
            <a:r>
              <a:rPr lang="en-US" sz="2588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pPr>
              <a:spcBef>
                <a:spcPts val="1128"/>
              </a:spcBef>
            </a:pPr>
            <a:r>
              <a:rPr lang="sr-Latn-CS" sz="2588" dirty="0" smtClean="0"/>
              <a:t>Za 70% korisnika neophodna podrška u obavljanju svakodnevnih aktivnosti</a:t>
            </a:r>
          </a:p>
          <a:p>
            <a:pPr>
              <a:spcBef>
                <a:spcPts val="1128"/>
              </a:spcBef>
            </a:pPr>
            <a:r>
              <a:rPr lang="sr-Latn-CS" sz="2588" dirty="0" smtClean="0"/>
              <a:t>50-220 korisnika po domu u manjim mestima 120-550 u Beogradu</a:t>
            </a:r>
          </a:p>
          <a:p>
            <a:pPr>
              <a:spcBef>
                <a:spcPts val="1128"/>
              </a:spcBef>
            </a:pPr>
            <a:r>
              <a:rPr lang="en-US" sz="2400" dirty="0" smtClean="0"/>
              <a:t>99 </a:t>
            </a:r>
            <a:r>
              <a:rPr lang="en-US" sz="2400" dirty="0" err="1" smtClean="0"/>
              <a:t>registrovanih</a:t>
            </a:r>
            <a:r>
              <a:rPr lang="en-US" sz="2400" dirty="0" smtClean="0"/>
              <a:t> </a:t>
            </a:r>
            <a:r>
              <a:rPr lang="en-US" sz="2400" dirty="0" err="1" smtClean="0"/>
              <a:t>privatnih</a:t>
            </a:r>
            <a:r>
              <a:rPr lang="en-US" sz="2400" dirty="0" smtClean="0"/>
              <a:t> </a:t>
            </a:r>
            <a:r>
              <a:rPr lang="en-US" sz="2400" dirty="0" err="1" smtClean="0"/>
              <a:t>domova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ukupno</a:t>
            </a:r>
            <a:r>
              <a:rPr lang="en-US" sz="2400" dirty="0" smtClean="0"/>
              <a:t> </a:t>
            </a:r>
            <a:r>
              <a:rPr lang="sr-Latn-CS" sz="2400" dirty="0" smtClean="0"/>
              <a:t>2675 korisnika </a:t>
            </a:r>
            <a:r>
              <a:rPr lang="sr-Latn-CS" sz="2400" dirty="0" smtClean="0">
                <a:solidFill>
                  <a:srgbClr val="21B2C9"/>
                </a:solidFill>
              </a:rPr>
              <a:t>(0,2% populacije starih)</a:t>
            </a:r>
          </a:p>
          <a:p>
            <a:pPr>
              <a:spcBef>
                <a:spcPts val="1128"/>
              </a:spcBef>
            </a:pPr>
            <a:endParaRPr lang="sr-Latn-CS" sz="2588" dirty="0" smtClean="0"/>
          </a:p>
          <a:p>
            <a:pPr>
              <a:spcBef>
                <a:spcPts val="1128"/>
              </a:spcBef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b="1" dirty="0" err="1" smtClean="0"/>
              <a:t>Regulativa</a:t>
            </a:r>
            <a:r>
              <a:rPr lang="en-US" b="1" dirty="0" smtClean="0"/>
              <a:t> </a:t>
            </a:r>
            <a:r>
              <a:rPr lang="en-US" b="1" dirty="0" err="1" smtClean="0"/>
              <a:t>finansiranja</a:t>
            </a:r>
            <a:endParaRPr lang="en-US" b="1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1128"/>
              </a:spcBef>
            </a:pPr>
            <a:r>
              <a:rPr lang="sr-Latn-CS" dirty="0" smtClean="0"/>
              <a:t>Opremu, investicije i  program rada  (plate većine stručnih radnika)  </a:t>
            </a:r>
            <a:r>
              <a:rPr lang="sr-Latn-CS" dirty="0" smtClean="0">
                <a:solidFill>
                  <a:srgbClr val="21B2C9"/>
                </a:solidFill>
              </a:rPr>
              <a:t>budžet RS</a:t>
            </a:r>
          </a:p>
          <a:p>
            <a:pPr>
              <a:spcBef>
                <a:spcPts val="1128"/>
              </a:spcBef>
            </a:pPr>
            <a:r>
              <a:rPr lang="en-US" dirty="0" smtClean="0"/>
              <a:t>Z</a:t>
            </a:r>
            <a:r>
              <a:rPr lang="sr-Latn-CS" dirty="0" smtClean="0"/>
              <a:t>arade medicinskog osoblja i relevantne materijalne troškove</a:t>
            </a:r>
            <a:r>
              <a:rPr lang="en-US" dirty="0" smtClean="0"/>
              <a:t>     </a:t>
            </a:r>
            <a:r>
              <a:rPr lang="en-US" dirty="0" smtClean="0">
                <a:solidFill>
                  <a:srgbClr val="21B2C9"/>
                </a:solidFill>
              </a:rPr>
              <a:t>fond </a:t>
            </a:r>
            <a:r>
              <a:rPr lang="en-US" dirty="0" err="1" smtClean="0">
                <a:solidFill>
                  <a:srgbClr val="21B2C9"/>
                </a:solidFill>
              </a:rPr>
              <a:t>zdravstva</a:t>
            </a:r>
            <a:endParaRPr lang="en-US" dirty="0" smtClean="0">
              <a:solidFill>
                <a:srgbClr val="21B2C9"/>
              </a:solidFill>
            </a:endParaRPr>
          </a:p>
          <a:p>
            <a:pPr>
              <a:spcBef>
                <a:spcPts val="1128"/>
              </a:spcBef>
            </a:pPr>
            <a:r>
              <a:rPr lang="sr-Latn-CS" dirty="0" smtClean="0"/>
              <a:t>Cena usluge (neposredni materijalni troškovi i zarade preostalog osoblja) </a:t>
            </a:r>
            <a:r>
              <a:rPr lang="sr-Latn-CS" dirty="0" smtClean="0">
                <a:solidFill>
                  <a:srgbClr val="21B2C9"/>
                </a:solidFill>
              </a:rPr>
              <a:t>korisnik</a:t>
            </a:r>
            <a:endParaRPr lang="en-US" dirty="0">
              <a:solidFill>
                <a:srgbClr val="21B2C9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191000" cy="443484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776"/>
              </a:spcBef>
            </a:pPr>
            <a:r>
              <a:rPr lang="sr-Latn-CS" dirty="0" smtClean="0"/>
              <a:t>Korisnici učestvuju u ceni sa svojim prihodima i imovinom</a:t>
            </a:r>
          </a:p>
          <a:p>
            <a:pPr>
              <a:spcBef>
                <a:spcPts val="1776"/>
              </a:spcBef>
            </a:pPr>
            <a:r>
              <a:rPr lang="sr-Latn-CS" dirty="0" smtClean="0"/>
              <a:t>Ukoliko nisu u mogućnosti, troškovi padaju na lica koja prema porodičnom zakonu snose obavezu njihovog izdržavanja</a:t>
            </a:r>
          </a:p>
          <a:p>
            <a:pPr>
              <a:spcBef>
                <a:spcPts val="1776"/>
              </a:spcBef>
            </a:pPr>
            <a:r>
              <a:rPr lang="sr-Latn-CS" dirty="0" smtClean="0"/>
              <a:t>U slučaju da su i ta sredstva nedovoljna razliku pokriva republički budžet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/>
              <a:t>Cena</a:t>
            </a:r>
            <a:r>
              <a:rPr lang="en-US" b="1" dirty="0" smtClean="0"/>
              <a:t> </a:t>
            </a:r>
            <a:r>
              <a:rPr lang="en-US" b="1" dirty="0" err="1" smtClean="0"/>
              <a:t>smeštaja</a:t>
            </a:r>
            <a:r>
              <a:rPr lang="en-US" b="1" dirty="0" smtClean="0"/>
              <a:t> </a:t>
            </a:r>
            <a:r>
              <a:rPr lang="en-US" b="1" dirty="0" err="1" smtClean="0"/>
              <a:t>i</a:t>
            </a:r>
            <a:r>
              <a:rPr lang="en-US" b="1" dirty="0" smtClean="0"/>
              <a:t> </a:t>
            </a:r>
            <a:r>
              <a:rPr lang="en-US" b="1" dirty="0" err="1" smtClean="0"/>
              <a:t>javni</a:t>
            </a:r>
            <a:r>
              <a:rPr lang="en-US" b="1" dirty="0" smtClean="0"/>
              <a:t> </a:t>
            </a:r>
            <a:r>
              <a:rPr lang="en-US" b="1" dirty="0" err="1" smtClean="0"/>
              <a:t>rashodi</a:t>
            </a:r>
            <a:r>
              <a:rPr lang="en-US" b="1" dirty="0" smtClean="0"/>
              <a:t> 2011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905000"/>
            <a:ext cx="4953000" cy="4434840"/>
          </a:xfrm>
        </p:spPr>
        <p:txBody>
          <a:bodyPr/>
          <a:lstStyle/>
          <a:p>
            <a:r>
              <a:rPr lang="sr-Latn-CS" dirty="0" smtClean="0"/>
              <a:t>Prosečna mesečna cena smeštaja oko 25.000 din</a:t>
            </a:r>
          </a:p>
          <a:p>
            <a:pPr marL="627063" indent="-363538">
              <a:buFont typeface="Lucida Grande"/>
              <a:buChar char="-"/>
            </a:pPr>
            <a:r>
              <a:rPr lang="sr-Latn-CS" sz="2200" dirty="0" smtClean="0"/>
              <a:t>Prosečno 21.500 za nezavisne korisnike</a:t>
            </a:r>
          </a:p>
          <a:p>
            <a:pPr marL="627063" indent="-363538">
              <a:buFont typeface="Lucida Grande"/>
              <a:buChar char="-"/>
            </a:pPr>
            <a:r>
              <a:rPr lang="sr-Latn-CS" sz="2200" dirty="0" smtClean="0"/>
              <a:t>Više od 30.ooo za zavisne korisnike</a:t>
            </a:r>
          </a:p>
          <a:p>
            <a:pPr>
              <a:buFont typeface="Lucida Grande"/>
              <a:buChar char="•"/>
            </a:pPr>
            <a:r>
              <a:rPr lang="sr-Latn-CS" dirty="0" smtClean="0"/>
              <a:t>U privatnim domovima 300-1000 eura</a:t>
            </a:r>
          </a:p>
          <a:p>
            <a:pPr>
              <a:buFont typeface="Lucida Grande"/>
              <a:buChar char="•"/>
            </a:pPr>
            <a:r>
              <a:rPr lang="sr-Latn-CS" dirty="0" smtClean="0"/>
              <a:t>Javni rashodi oko 0,05% BDP-a</a:t>
            </a:r>
          </a:p>
          <a:p>
            <a:pPr>
              <a:buFont typeface="Lucida Grande"/>
              <a:buChar char="-"/>
            </a:pP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</p:nvPr>
        </p:nvGraphicFramePr>
        <p:xfrm>
          <a:off x="4648200" y="1920875"/>
          <a:ext cx="4038600" cy="443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Pomoć</a:t>
            </a:r>
            <a:r>
              <a:rPr lang="en-US" b="1" dirty="0" smtClean="0"/>
              <a:t> u </a:t>
            </a:r>
            <a:r>
              <a:rPr lang="en-US" b="1" dirty="0" err="1" smtClean="0"/>
              <a:t>kući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240280"/>
            <a:ext cx="8229600" cy="4389120"/>
          </a:xfrm>
        </p:spPr>
        <p:txBody>
          <a:bodyPr/>
          <a:lstStyle/>
          <a:p>
            <a:pPr>
              <a:spcBef>
                <a:spcPts val="1824"/>
              </a:spcBef>
            </a:pPr>
            <a:r>
              <a:rPr lang="en-US" sz="2800" dirty="0" err="1" smtClean="0"/>
              <a:t>Mandat</a:t>
            </a:r>
            <a:r>
              <a:rPr lang="en-US" sz="2800" dirty="0" smtClean="0"/>
              <a:t> </a:t>
            </a:r>
            <a:r>
              <a:rPr lang="en-US" sz="2800" dirty="0" err="1" smtClean="0"/>
              <a:t>lokalnih</a:t>
            </a:r>
            <a:r>
              <a:rPr lang="en-US" sz="2800" dirty="0" smtClean="0"/>
              <a:t> </a:t>
            </a:r>
            <a:r>
              <a:rPr lang="en-US" sz="2800" dirty="0" err="1" smtClean="0"/>
              <a:t>zajednica</a:t>
            </a:r>
            <a:endParaRPr lang="en-US" sz="2800" dirty="0" smtClean="0"/>
          </a:p>
          <a:p>
            <a:pPr marL="544513" indent="-280988">
              <a:spcBef>
                <a:spcPts val="1824"/>
              </a:spcBef>
              <a:buFont typeface="Lucida Grande"/>
              <a:buChar char="-"/>
            </a:pPr>
            <a:r>
              <a:rPr lang="en-US" sz="2400" dirty="0" err="1" smtClean="0"/>
              <a:t>Finansiranje</a:t>
            </a:r>
            <a:endParaRPr lang="en-US" sz="2400" dirty="0" smtClean="0"/>
          </a:p>
          <a:p>
            <a:pPr marL="544513" indent="-280988">
              <a:spcBef>
                <a:spcPts val="1824"/>
              </a:spcBef>
              <a:buFont typeface="Lucida Grande"/>
              <a:buChar char="-"/>
            </a:pPr>
            <a:r>
              <a:rPr lang="en-US" sz="2400" dirty="0" err="1" smtClean="0"/>
              <a:t>Utvrđivanje</a:t>
            </a:r>
            <a:r>
              <a:rPr lang="en-US" sz="2400" dirty="0" smtClean="0"/>
              <a:t> </a:t>
            </a:r>
            <a:r>
              <a:rPr lang="en-US" sz="2400" dirty="0" err="1" smtClean="0"/>
              <a:t>cene</a:t>
            </a:r>
            <a:r>
              <a:rPr lang="en-US" sz="2400" dirty="0" smtClean="0"/>
              <a:t> </a:t>
            </a:r>
            <a:r>
              <a:rPr lang="en-US" sz="2400" dirty="0" err="1" smtClean="0"/>
              <a:t>usluge</a:t>
            </a:r>
            <a:endParaRPr lang="en-US" sz="2400" dirty="0" smtClean="0"/>
          </a:p>
          <a:p>
            <a:pPr marL="544513" indent="-280988">
              <a:spcBef>
                <a:spcPts val="1824"/>
              </a:spcBef>
              <a:buFont typeface="Lucida Grande"/>
              <a:buChar char="-"/>
            </a:pPr>
            <a:r>
              <a:rPr lang="en-US" sz="2400" dirty="0" err="1" smtClean="0"/>
              <a:t>Kriterijumi</a:t>
            </a:r>
            <a:r>
              <a:rPr lang="en-US" sz="2400" dirty="0" smtClean="0"/>
              <a:t> </a:t>
            </a: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izbor</a:t>
            </a:r>
            <a:r>
              <a:rPr lang="en-US" sz="2400" dirty="0" smtClean="0"/>
              <a:t> </a:t>
            </a:r>
            <a:r>
              <a:rPr lang="en-US" sz="2400" dirty="0" err="1" smtClean="0"/>
              <a:t>korisnika</a:t>
            </a:r>
            <a:endParaRPr lang="en-US" sz="2400" dirty="0" smtClean="0"/>
          </a:p>
          <a:p>
            <a:pPr>
              <a:spcBef>
                <a:spcPts val="2424"/>
              </a:spcBef>
              <a:buFont typeface="Lucida Grande"/>
              <a:buChar char="•"/>
            </a:pPr>
            <a:r>
              <a:rPr lang="en-US" sz="2800" dirty="0" err="1" smtClean="0"/>
              <a:t>Nacionalni</a:t>
            </a:r>
            <a:r>
              <a:rPr lang="en-US" sz="2800" dirty="0" smtClean="0"/>
              <a:t> </a:t>
            </a:r>
            <a:r>
              <a:rPr lang="en-US" sz="2800" dirty="0" err="1" smtClean="0"/>
              <a:t>nivou</a:t>
            </a:r>
            <a:r>
              <a:rPr lang="en-US" sz="2800" dirty="0" smtClean="0"/>
              <a:t> </a:t>
            </a:r>
            <a:r>
              <a:rPr lang="en-US" sz="2800" dirty="0" err="1" smtClean="0"/>
              <a:t>utrđuje</a:t>
            </a:r>
            <a:r>
              <a:rPr lang="en-US" sz="2800" dirty="0" smtClean="0"/>
              <a:t> </a:t>
            </a:r>
            <a:r>
              <a:rPr lang="en-US" sz="2800" dirty="0" err="1" smtClean="0"/>
              <a:t>standarde</a:t>
            </a:r>
            <a:r>
              <a:rPr lang="en-US" sz="2800" dirty="0" smtClean="0"/>
              <a:t> </a:t>
            </a:r>
            <a:r>
              <a:rPr lang="en-US" sz="2800" dirty="0" err="1" smtClean="0"/>
              <a:t>i</a:t>
            </a:r>
            <a:r>
              <a:rPr lang="en-US" sz="2800" dirty="0" smtClean="0"/>
              <a:t> </a:t>
            </a:r>
            <a:r>
              <a:rPr lang="en-US" sz="2800" dirty="0" err="1" smtClean="0"/>
              <a:t>kontrolne</a:t>
            </a:r>
            <a:r>
              <a:rPr lang="en-US" sz="2800" dirty="0" smtClean="0"/>
              <a:t> </a:t>
            </a:r>
            <a:r>
              <a:rPr lang="en-US" sz="2800" dirty="0" err="1" smtClean="0"/>
              <a:t>mehanizme</a:t>
            </a:r>
            <a:endParaRPr lang="en-US" sz="28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Pomoć</a:t>
            </a:r>
            <a:r>
              <a:rPr lang="en-US" b="1" dirty="0" smtClean="0"/>
              <a:t> u </a:t>
            </a:r>
            <a:r>
              <a:rPr lang="en-US" b="1" dirty="0" err="1" smtClean="0"/>
              <a:t>kući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87880"/>
            <a:ext cx="7772400" cy="4389120"/>
          </a:xfrm>
        </p:spPr>
        <p:txBody>
          <a:bodyPr/>
          <a:lstStyle/>
          <a:p>
            <a:pPr>
              <a:spcBef>
                <a:spcPts val="1824"/>
              </a:spcBef>
            </a:pPr>
            <a:r>
              <a:rPr lang="en-US" dirty="0" smtClean="0"/>
              <a:t>Do 2000-te </a:t>
            </a:r>
            <a:r>
              <a:rPr lang="en-US" dirty="0" err="1" smtClean="0"/>
              <a:t>samo</a:t>
            </a:r>
            <a:r>
              <a:rPr lang="en-US" dirty="0" smtClean="0"/>
              <a:t> u </a:t>
            </a:r>
            <a:r>
              <a:rPr lang="en-US" dirty="0" err="1" smtClean="0"/>
              <a:t>Beogradu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nekim</a:t>
            </a:r>
            <a:r>
              <a:rPr lang="en-US" dirty="0" smtClean="0"/>
              <a:t> </a:t>
            </a:r>
            <a:r>
              <a:rPr lang="en-US" dirty="0" err="1" smtClean="0"/>
              <a:t>veći</a:t>
            </a:r>
            <a:r>
              <a:rPr lang="en-US" dirty="0" smtClean="0"/>
              <a:t> </a:t>
            </a:r>
            <a:r>
              <a:rPr lang="en-US" dirty="0" err="1" smtClean="0"/>
              <a:t>gradovima</a:t>
            </a:r>
            <a:r>
              <a:rPr lang="en-US" dirty="0" smtClean="0"/>
              <a:t> u </a:t>
            </a:r>
            <a:r>
              <a:rPr lang="en-US" dirty="0" err="1" smtClean="0"/>
              <a:t>Vojvodini</a:t>
            </a:r>
            <a:endParaRPr lang="en-US" dirty="0" smtClean="0"/>
          </a:p>
          <a:p>
            <a:pPr>
              <a:spcBef>
                <a:spcPts val="1824"/>
              </a:spcBef>
            </a:pPr>
            <a:r>
              <a:rPr lang="en-US" dirty="0" err="1" smtClean="0"/>
              <a:t>Tokom</a:t>
            </a:r>
            <a:r>
              <a:rPr lang="en-US" dirty="0" smtClean="0"/>
              <a:t> </a:t>
            </a:r>
            <a:r>
              <a:rPr lang="en-US" dirty="0" err="1" smtClean="0"/>
              <a:t>prethodnih</a:t>
            </a:r>
            <a:r>
              <a:rPr lang="en-US" dirty="0" smtClean="0"/>
              <a:t> </a:t>
            </a:r>
            <a:r>
              <a:rPr lang="en-US" dirty="0" err="1" smtClean="0"/>
              <a:t>godina</a:t>
            </a:r>
            <a:r>
              <a:rPr lang="en-US" dirty="0" smtClean="0"/>
              <a:t> </a:t>
            </a:r>
            <a:r>
              <a:rPr lang="en-US" dirty="0" err="1" smtClean="0"/>
              <a:t>značajan</a:t>
            </a:r>
            <a:r>
              <a:rPr lang="en-US" dirty="0" smtClean="0"/>
              <a:t> </a:t>
            </a:r>
            <a:r>
              <a:rPr lang="en-US" dirty="0" err="1" smtClean="0"/>
              <a:t>razvoj</a:t>
            </a:r>
            <a:r>
              <a:rPr lang="en-US" dirty="0" smtClean="0"/>
              <a:t> (</a:t>
            </a:r>
            <a:r>
              <a:rPr lang="en-US" dirty="0" err="1" smtClean="0"/>
              <a:t>reformski</a:t>
            </a:r>
            <a:r>
              <a:rPr lang="en-US" dirty="0" smtClean="0"/>
              <a:t> </a:t>
            </a:r>
            <a:r>
              <a:rPr lang="en-US" dirty="0" err="1" smtClean="0"/>
              <a:t>mehanizmi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donatorska</a:t>
            </a:r>
            <a:r>
              <a:rPr lang="en-US" dirty="0" smtClean="0"/>
              <a:t> </a:t>
            </a:r>
            <a:r>
              <a:rPr lang="en-US" dirty="0" err="1" smtClean="0"/>
              <a:t>pomoć</a:t>
            </a:r>
            <a:r>
              <a:rPr lang="en-US" dirty="0" smtClean="0"/>
              <a:t>)</a:t>
            </a:r>
          </a:p>
          <a:p>
            <a:pPr marL="622300" indent="-266700">
              <a:spcBef>
                <a:spcPts val="1824"/>
              </a:spcBef>
              <a:buFont typeface="Lucida Grande"/>
              <a:buChar char="-"/>
            </a:pPr>
            <a:r>
              <a:rPr lang="en-US" sz="2200" dirty="0" err="1" smtClean="0"/>
              <a:t>Tokom</a:t>
            </a:r>
            <a:r>
              <a:rPr lang="en-US" sz="2200" dirty="0" smtClean="0"/>
              <a:t> 2003. </a:t>
            </a:r>
            <a:r>
              <a:rPr lang="en-US" sz="2200" dirty="0" err="1" smtClean="0"/>
              <a:t>godine</a:t>
            </a:r>
            <a:r>
              <a:rPr lang="en-US" sz="2200" dirty="0" smtClean="0"/>
              <a:t> </a:t>
            </a:r>
            <a:r>
              <a:rPr lang="en-US" sz="2200" dirty="0" err="1" smtClean="0"/>
              <a:t>samo</a:t>
            </a:r>
            <a:r>
              <a:rPr lang="en-US" sz="2200" dirty="0" smtClean="0"/>
              <a:t> u 35 </a:t>
            </a:r>
            <a:r>
              <a:rPr lang="en-US" sz="2200" dirty="0" err="1" smtClean="0"/>
              <a:t>gradova</a:t>
            </a:r>
            <a:r>
              <a:rPr lang="en-US" sz="2200" dirty="0" smtClean="0"/>
              <a:t> </a:t>
            </a:r>
            <a:r>
              <a:rPr lang="en-US" sz="2200" dirty="0" err="1" smtClean="0"/>
              <a:t>i</a:t>
            </a:r>
            <a:r>
              <a:rPr lang="en-US" sz="2200" dirty="0" smtClean="0"/>
              <a:t> </a:t>
            </a:r>
            <a:r>
              <a:rPr lang="en-US" sz="2200" dirty="0" err="1" smtClean="0"/>
              <a:t>opština</a:t>
            </a:r>
            <a:endParaRPr lang="en-US" sz="2200" dirty="0" smtClean="0"/>
          </a:p>
          <a:p>
            <a:pPr marL="622300" indent="-266700">
              <a:spcBef>
                <a:spcPts val="1824"/>
              </a:spcBef>
              <a:buFont typeface="Lucida Grande"/>
              <a:buChar char="-"/>
            </a:pPr>
            <a:r>
              <a:rPr lang="en-US" sz="2200" dirty="0" err="1" smtClean="0"/>
              <a:t>Tokom</a:t>
            </a:r>
            <a:r>
              <a:rPr lang="en-US" sz="2200" dirty="0" smtClean="0"/>
              <a:t> 2011. </a:t>
            </a:r>
            <a:r>
              <a:rPr lang="en-US" sz="2200" dirty="0" err="1" smtClean="0"/>
              <a:t>godine</a:t>
            </a:r>
            <a:r>
              <a:rPr lang="en-US" sz="2200" dirty="0" smtClean="0"/>
              <a:t> u 113 </a:t>
            </a:r>
            <a:r>
              <a:rPr lang="en-US" sz="2200" dirty="0" err="1" smtClean="0"/>
              <a:t>od</a:t>
            </a:r>
            <a:r>
              <a:rPr lang="en-US" sz="2200" dirty="0" smtClean="0"/>
              <a:t> </a:t>
            </a:r>
            <a:r>
              <a:rPr lang="en-US" sz="2200" dirty="0" err="1" smtClean="0"/>
              <a:t>ukupno</a:t>
            </a:r>
            <a:r>
              <a:rPr lang="en-US" sz="2200" dirty="0" smtClean="0"/>
              <a:t> 145</a:t>
            </a:r>
          </a:p>
          <a:p>
            <a:pPr marL="266700" indent="-266700">
              <a:spcBef>
                <a:spcPts val="1824"/>
              </a:spcBef>
              <a:buFont typeface="Lucida Grande"/>
              <a:buChar char="•"/>
            </a:pPr>
            <a:r>
              <a:rPr lang="en-US" dirty="0" err="1" smtClean="0">
                <a:solidFill>
                  <a:srgbClr val="000000"/>
                </a:solidFill>
              </a:rPr>
              <a:t>Velike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razlike</a:t>
            </a:r>
            <a:r>
              <a:rPr lang="en-US" dirty="0" smtClean="0">
                <a:solidFill>
                  <a:srgbClr val="000000"/>
                </a:solidFill>
              </a:rPr>
              <a:t> u </a:t>
            </a:r>
            <a:r>
              <a:rPr lang="en-US" dirty="0" err="1" smtClean="0">
                <a:solidFill>
                  <a:srgbClr val="000000"/>
                </a:solidFill>
              </a:rPr>
              <a:t>dostupnosti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usluga</a:t>
            </a:r>
            <a:endParaRPr lang="en-US" dirty="0" smtClean="0">
              <a:solidFill>
                <a:srgbClr val="000000"/>
              </a:solidFill>
            </a:endParaRPr>
          </a:p>
          <a:p>
            <a:pPr marL="622300" indent="-266700">
              <a:spcBef>
                <a:spcPts val="1824"/>
              </a:spcBef>
              <a:buFont typeface="Lucida Grande"/>
              <a:buChar char="-"/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/>
          <a:lstStyle/>
          <a:p>
            <a:r>
              <a:rPr lang="en-US" b="1" dirty="0" err="1" smtClean="0"/>
              <a:t>Korisnici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2194560"/>
            <a:ext cx="4343400" cy="4434840"/>
          </a:xfrm>
        </p:spPr>
        <p:txBody>
          <a:bodyPr/>
          <a:lstStyle/>
          <a:p>
            <a:pPr marL="273600">
              <a:spcBef>
                <a:spcPts val="1824"/>
              </a:spcBef>
            </a:pPr>
            <a:r>
              <a:rPr lang="en-US" dirty="0" smtClean="0">
                <a:solidFill>
                  <a:srgbClr val="000000"/>
                </a:solidFill>
              </a:rPr>
              <a:t>U 2011. </a:t>
            </a:r>
            <a:r>
              <a:rPr lang="en-US" dirty="0" err="1" smtClean="0"/>
              <a:t>godini</a:t>
            </a:r>
            <a:r>
              <a:rPr lang="en-US" dirty="0" smtClean="0"/>
              <a:t> 12,000 </a:t>
            </a:r>
            <a:r>
              <a:rPr lang="en-US" dirty="0" err="1" smtClean="0"/>
              <a:t>korisnika</a:t>
            </a:r>
            <a:endParaRPr lang="en-US" dirty="0" smtClean="0"/>
          </a:p>
          <a:p>
            <a:pPr marL="273600">
              <a:spcBef>
                <a:spcPts val="1824"/>
              </a:spcBef>
            </a:pPr>
            <a:r>
              <a:rPr lang="en-US" dirty="0" err="1" smtClean="0"/>
              <a:t>Približno</a:t>
            </a:r>
            <a:r>
              <a:rPr lang="en-US" dirty="0" smtClean="0"/>
              <a:t> 10 </a:t>
            </a:r>
            <a:r>
              <a:rPr lang="en-US" dirty="0" err="1" smtClean="0"/>
              <a:t>hiljada</a:t>
            </a:r>
            <a:r>
              <a:rPr lang="en-US" dirty="0" smtClean="0"/>
              <a:t> </a:t>
            </a:r>
            <a:r>
              <a:rPr lang="en-US" dirty="0" err="1" smtClean="0"/>
              <a:t>korisnika</a:t>
            </a:r>
            <a:r>
              <a:rPr lang="en-US" dirty="0" smtClean="0"/>
              <a:t> 65+ </a:t>
            </a:r>
            <a:r>
              <a:rPr lang="en-US" dirty="0" smtClean="0">
                <a:solidFill>
                  <a:srgbClr val="21B2C9"/>
                </a:solidFill>
              </a:rPr>
              <a:t>(0ko 0,8% </a:t>
            </a:r>
            <a:r>
              <a:rPr lang="en-US" dirty="0" err="1" smtClean="0">
                <a:solidFill>
                  <a:srgbClr val="21B2C9"/>
                </a:solidFill>
              </a:rPr>
              <a:t>ove</a:t>
            </a:r>
            <a:r>
              <a:rPr lang="en-US" dirty="0" smtClean="0">
                <a:solidFill>
                  <a:srgbClr val="21B2C9"/>
                </a:solidFill>
              </a:rPr>
              <a:t> </a:t>
            </a:r>
            <a:r>
              <a:rPr lang="en-US" dirty="0" err="1" smtClean="0">
                <a:solidFill>
                  <a:srgbClr val="21B2C9"/>
                </a:solidFill>
              </a:rPr>
              <a:t>populacije</a:t>
            </a:r>
            <a:r>
              <a:rPr lang="en-US" dirty="0" smtClean="0">
                <a:solidFill>
                  <a:srgbClr val="21B2C9"/>
                </a:solidFill>
              </a:rPr>
              <a:t>)</a:t>
            </a:r>
          </a:p>
          <a:p>
            <a:pPr marL="273600">
              <a:spcBef>
                <a:spcPts val="1824"/>
              </a:spcBef>
            </a:pPr>
            <a:r>
              <a:rPr lang="sr-Latn-CS" dirty="0" smtClean="0"/>
              <a:t>Na listama čekanja se 2010. nalazilo 1693 lica </a:t>
            </a:r>
            <a:endParaRPr lang="en-US" dirty="0" smtClean="0">
              <a:solidFill>
                <a:srgbClr val="21B2C9"/>
              </a:solidFill>
            </a:endParaRPr>
          </a:p>
          <a:p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</p:nvPr>
        </p:nvGraphicFramePr>
        <p:xfrm>
          <a:off x="4419600" y="2057400"/>
          <a:ext cx="4267200" cy="4495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257800" y="1752600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Broj</a:t>
            </a:r>
            <a:r>
              <a:rPr lang="en-US" dirty="0" smtClean="0"/>
              <a:t> </a:t>
            </a:r>
            <a:r>
              <a:rPr lang="en-US" dirty="0" err="1" smtClean="0"/>
              <a:t>korisnika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regionima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b="1" dirty="0" err="1" smtClean="0"/>
              <a:t>Pomoć</a:t>
            </a:r>
            <a:r>
              <a:rPr lang="en-US" b="1" dirty="0" smtClean="0"/>
              <a:t> u </a:t>
            </a:r>
            <a:r>
              <a:rPr lang="en-US" b="1" dirty="0" err="1" smtClean="0"/>
              <a:t>kući</a:t>
            </a:r>
            <a:r>
              <a:rPr lang="en-US" b="1" dirty="0" smtClean="0"/>
              <a:t> - </a:t>
            </a:r>
            <a:r>
              <a:rPr lang="en-US" b="1" dirty="0" err="1" smtClean="0"/>
              <a:t>finansiranje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0280"/>
            <a:ext cx="8229600" cy="4389120"/>
          </a:xfrm>
        </p:spPr>
        <p:txBody>
          <a:bodyPr/>
          <a:lstStyle/>
          <a:p>
            <a:pPr marL="446088" indent="-363538">
              <a:spcBef>
                <a:spcPts val="1272"/>
              </a:spcBef>
              <a:buFont typeface="Wingdings" charset="2"/>
              <a:buChar char="q"/>
            </a:pPr>
            <a:r>
              <a:rPr lang="en-US" sz="2800" dirty="0" smtClean="0"/>
              <a:t> </a:t>
            </a:r>
            <a:r>
              <a:rPr lang="en-US" sz="2800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Namenski</a:t>
            </a:r>
            <a:r>
              <a:rPr lang="en-US" sz="28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800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transferi</a:t>
            </a:r>
            <a:endParaRPr lang="en-US" sz="2800" dirty="0" smtClean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pPr marL="808038" indent="-263525">
              <a:spcBef>
                <a:spcPts val="1272"/>
              </a:spcBef>
            </a:pP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opštine</a:t>
            </a:r>
            <a:r>
              <a:rPr lang="en-US" dirty="0" smtClean="0"/>
              <a:t> </a:t>
            </a:r>
            <a:r>
              <a:rPr lang="en-US" dirty="0" err="1" smtClean="0"/>
              <a:t>ispod</a:t>
            </a:r>
            <a:r>
              <a:rPr lang="en-US" dirty="0" smtClean="0"/>
              <a:t> </a:t>
            </a:r>
            <a:r>
              <a:rPr lang="en-US" dirty="0" err="1" smtClean="0"/>
              <a:t>republičkog</a:t>
            </a:r>
            <a:r>
              <a:rPr lang="en-US" dirty="0" smtClean="0"/>
              <a:t> </a:t>
            </a:r>
            <a:r>
              <a:rPr lang="en-US" dirty="0" err="1" smtClean="0"/>
              <a:t>proseka</a:t>
            </a:r>
            <a:r>
              <a:rPr lang="en-US" dirty="0" smtClean="0"/>
              <a:t> </a:t>
            </a:r>
            <a:r>
              <a:rPr lang="en-US" dirty="0" err="1" smtClean="0"/>
              <a:t>razvijenosti</a:t>
            </a:r>
            <a:r>
              <a:rPr lang="en-US" dirty="0" smtClean="0"/>
              <a:t> (</a:t>
            </a:r>
            <a:r>
              <a:rPr lang="en-US" dirty="0" err="1" smtClean="0"/>
              <a:t>preko</a:t>
            </a:r>
            <a:r>
              <a:rPr lang="en-US" dirty="0" smtClean="0"/>
              <a:t> 75% </a:t>
            </a:r>
            <a:r>
              <a:rPr lang="en-US" dirty="0" err="1" smtClean="0"/>
              <a:t>opština</a:t>
            </a:r>
            <a:r>
              <a:rPr lang="en-US" dirty="0" smtClean="0"/>
              <a:t>)</a:t>
            </a:r>
          </a:p>
          <a:p>
            <a:pPr marL="808038" indent="-263525">
              <a:spcBef>
                <a:spcPts val="1272"/>
              </a:spcBef>
            </a:pPr>
            <a:r>
              <a:rPr lang="en-US" dirty="0" smtClean="0"/>
              <a:t>U </a:t>
            </a:r>
            <a:r>
              <a:rPr lang="en-US" dirty="0" err="1" smtClean="0"/>
              <a:t>kojima</a:t>
            </a:r>
            <a:r>
              <a:rPr lang="en-US" dirty="0" smtClean="0"/>
              <a:t> se </a:t>
            </a:r>
            <a:r>
              <a:rPr lang="en-US" dirty="0" err="1" smtClean="0"/>
              <a:t>nalazi</a:t>
            </a:r>
            <a:r>
              <a:rPr lang="en-US" dirty="0" smtClean="0"/>
              <a:t> </a:t>
            </a:r>
            <a:r>
              <a:rPr lang="en-US" dirty="0" err="1" smtClean="0"/>
              <a:t>domovi</a:t>
            </a:r>
            <a:r>
              <a:rPr lang="en-US" dirty="0" smtClean="0"/>
              <a:t> u </a:t>
            </a:r>
            <a:r>
              <a:rPr lang="en-US" dirty="0" err="1" smtClean="0"/>
              <a:t>transformaciji</a:t>
            </a:r>
            <a:endParaRPr lang="en-US" dirty="0" smtClean="0"/>
          </a:p>
          <a:p>
            <a:pPr marL="808038" indent="-263525">
              <a:spcBef>
                <a:spcPts val="1272"/>
              </a:spcBef>
            </a:pP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inovativne</a:t>
            </a:r>
            <a:r>
              <a:rPr lang="en-US" dirty="0" smtClean="0"/>
              <a:t> </a:t>
            </a:r>
            <a:r>
              <a:rPr lang="en-US" dirty="0" err="1" smtClean="0"/>
              <a:t>usluge</a:t>
            </a:r>
            <a:endParaRPr lang="en-US" dirty="0" smtClean="0"/>
          </a:p>
          <a:p>
            <a:pPr marL="544513" indent="-461963">
              <a:spcBef>
                <a:spcPts val="1872"/>
              </a:spcBef>
              <a:buFont typeface="Wingdings" charset="2"/>
              <a:buChar char="q"/>
            </a:pPr>
            <a:r>
              <a:rPr lang="en-US" sz="2800" dirty="0" smtClean="0"/>
              <a:t>Novi </a:t>
            </a:r>
            <a:r>
              <a:rPr lang="en-US" sz="2800" dirty="0" err="1" smtClean="0"/>
              <a:t>zakon</a:t>
            </a:r>
            <a:r>
              <a:rPr lang="en-US" sz="2800" dirty="0" smtClean="0"/>
              <a:t> </a:t>
            </a:r>
            <a:r>
              <a:rPr lang="en-US" sz="2800" dirty="0" err="1" smtClean="0"/>
              <a:t>predviđa</a:t>
            </a:r>
            <a:r>
              <a:rPr lang="en-US" sz="2800" dirty="0" smtClean="0"/>
              <a:t> </a:t>
            </a:r>
            <a:r>
              <a:rPr lang="en-US" sz="2800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participaciju</a:t>
            </a:r>
            <a:r>
              <a:rPr lang="en-US" sz="28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800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korisnika</a:t>
            </a:r>
            <a:r>
              <a:rPr lang="en-US" sz="28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800" dirty="0" err="1" smtClean="0"/>
              <a:t>koji</a:t>
            </a:r>
            <a:r>
              <a:rPr lang="en-US" sz="2800" dirty="0" smtClean="0"/>
              <a:t> </a:t>
            </a:r>
            <a:r>
              <a:rPr lang="en-US" sz="2800" dirty="0" err="1" smtClean="0"/>
              <a:t>primaju</a:t>
            </a:r>
            <a:r>
              <a:rPr lang="en-US" sz="2800" dirty="0" smtClean="0"/>
              <a:t> </a:t>
            </a:r>
            <a:r>
              <a:rPr lang="en-US" sz="2800" dirty="0" err="1" smtClean="0"/>
              <a:t>novčanu</a:t>
            </a:r>
            <a:r>
              <a:rPr lang="en-US" sz="2800" dirty="0" smtClean="0"/>
              <a:t> </a:t>
            </a:r>
            <a:r>
              <a:rPr lang="en-US" sz="2800" dirty="0" err="1" smtClean="0"/>
              <a:t>naknadu</a:t>
            </a:r>
            <a:r>
              <a:rPr lang="en-US" sz="2800" dirty="0" smtClean="0"/>
              <a:t> (bar 20% </a:t>
            </a:r>
            <a:r>
              <a:rPr lang="en-US" sz="2800" dirty="0" err="1" smtClean="0"/>
              <a:t>naknade</a:t>
            </a:r>
            <a:r>
              <a:rPr lang="en-US" sz="2800" dirty="0" smtClean="0"/>
              <a:t>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Cena</a:t>
            </a:r>
            <a:r>
              <a:rPr lang="en-US" b="1" dirty="0" smtClean="0"/>
              <a:t> </a:t>
            </a:r>
            <a:r>
              <a:rPr lang="en-US" b="1" dirty="0" err="1" smtClean="0"/>
              <a:t>usluge</a:t>
            </a:r>
            <a:r>
              <a:rPr lang="en-US" b="1" dirty="0" smtClean="0"/>
              <a:t> </a:t>
            </a:r>
            <a:r>
              <a:rPr lang="en-US" b="1" dirty="0" err="1" smtClean="0"/>
              <a:t>i</a:t>
            </a:r>
            <a:r>
              <a:rPr lang="en-US" b="1" dirty="0" smtClean="0"/>
              <a:t> </a:t>
            </a:r>
            <a:r>
              <a:rPr lang="en-US" b="1" dirty="0" err="1" smtClean="0"/>
              <a:t>izvori</a:t>
            </a:r>
            <a:r>
              <a:rPr lang="en-US" b="1" dirty="0" smtClean="0"/>
              <a:t> </a:t>
            </a:r>
            <a:r>
              <a:rPr lang="en-US" b="1" dirty="0" err="1" smtClean="0"/>
              <a:t>finansiranja</a:t>
            </a:r>
            <a:endParaRPr lang="en-US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>
          <a:xfrm>
            <a:off x="4800600" y="2012157"/>
            <a:ext cx="4041775" cy="654843"/>
          </a:xfrm>
        </p:spPr>
        <p:txBody>
          <a:bodyPr/>
          <a:lstStyle/>
          <a:p>
            <a:r>
              <a:rPr lang="en-US" dirty="0" err="1" smtClean="0"/>
              <a:t>Izvori</a:t>
            </a:r>
            <a:r>
              <a:rPr lang="en-US" dirty="0" smtClean="0"/>
              <a:t> </a:t>
            </a:r>
            <a:r>
              <a:rPr lang="en-US" dirty="0" err="1" smtClean="0"/>
              <a:t>finansiranja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457200" y="2057400"/>
            <a:ext cx="4040188" cy="4302920"/>
          </a:xfrm>
        </p:spPr>
        <p:txBody>
          <a:bodyPr>
            <a:normAutofit/>
          </a:bodyPr>
          <a:lstStyle/>
          <a:p>
            <a:r>
              <a:rPr lang="en-US" dirty="0" err="1" smtClean="0"/>
              <a:t>Podaci</a:t>
            </a:r>
            <a:r>
              <a:rPr lang="en-US" dirty="0" smtClean="0"/>
              <a:t> se ne </a:t>
            </a:r>
            <a:r>
              <a:rPr lang="en-US" dirty="0" err="1" smtClean="0"/>
              <a:t>prikupljaju</a:t>
            </a:r>
            <a:r>
              <a:rPr lang="en-US" dirty="0" smtClean="0"/>
              <a:t> </a:t>
            </a:r>
            <a:r>
              <a:rPr lang="en-US" dirty="0" err="1" smtClean="0"/>
              <a:t>sistematično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Rashodi</a:t>
            </a:r>
            <a:r>
              <a:rPr lang="en-US" dirty="0" smtClean="0"/>
              <a:t> </a:t>
            </a:r>
            <a:r>
              <a:rPr lang="en-US" dirty="0" err="1" smtClean="0"/>
              <a:t>po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prosečno</a:t>
            </a:r>
            <a:r>
              <a:rPr lang="en-US" dirty="0" smtClean="0"/>
              <a:t>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250-300 </a:t>
            </a:r>
            <a:r>
              <a:rPr lang="en-US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dinara</a:t>
            </a:r>
            <a:endParaRPr lang="en-US" dirty="0" smtClean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endParaRPr lang="en-US" dirty="0" smtClean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  <a:p>
            <a:endParaRPr lang="en-US" dirty="0" smtClean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645025" y="2743200"/>
            <a:ext cx="4041775" cy="3845720"/>
          </a:xfrm>
        </p:spPr>
        <p:txBody>
          <a:bodyPr>
            <a:normAutofit/>
          </a:bodyPr>
          <a:lstStyle/>
          <a:p>
            <a:pPr>
              <a:spcBef>
                <a:spcPts val="1728"/>
              </a:spcBef>
            </a:pPr>
            <a:r>
              <a:rPr lang="en-US" dirty="0" err="1" smtClean="0"/>
              <a:t>Budžeti</a:t>
            </a:r>
            <a:r>
              <a:rPr lang="en-US" dirty="0" smtClean="0"/>
              <a:t> </a:t>
            </a:r>
            <a:r>
              <a:rPr lang="en-US" dirty="0" err="1" smtClean="0"/>
              <a:t>lokalnih</a:t>
            </a:r>
            <a:r>
              <a:rPr lang="en-US" dirty="0" smtClean="0"/>
              <a:t> </a:t>
            </a:r>
            <a:r>
              <a:rPr lang="en-US" dirty="0" err="1" smtClean="0"/>
              <a:t>zajednica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(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procena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0,03% BDP-a)</a:t>
            </a:r>
          </a:p>
          <a:p>
            <a:pPr>
              <a:spcBef>
                <a:spcPts val="1728"/>
              </a:spcBef>
            </a:pPr>
            <a:r>
              <a:rPr lang="en-US" dirty="0" err="1" smtClean="0"/>
              <a:t>Značajni</a:t>
            </a:r>
            <a:r>
              <a:rPr lang="en-US" dirty="0" smtClean="0"/>
              <a:t> </a:t>
            </a:r>
            <a:r>
              <a:rPr lang="en-US" dirty="0" err="1" smtClean="0"/>
              <a:t>drugi</a:t>
            </a:r>
            <a:r>
              <a:rPr lang="en-US" dirty="0" smtClean="0"/>
              <a:t> </a:t>
            </a:r>
            <a:r>
              <a:rPr lang="en-US" dirty="0" err="1" smtClean="0"/>
              <a:t>izvori</a:t>
            </a:r>
            <a:r>
              <a:rPr lang="en-US" dirty="0" smtClean="0"/>
              <a:t> </a:t>
            </a:r>
            <a:r>
              <a:rPr lang="en-US" dirty="0" err="1" smtClean="0"/>
              <a:t>finansiranja</a:t>
            </a:r>
            <a:r>
              <a:rPr lang="en-US" dirty="0" smtClean="0"/>
              <a:t>: </a:t>
            </a:r>
            <a:r>
              <a:rPr lang="en-US" dirty="0" err="1" smtClean="0"/>
              <a:t>javni</a:t>
            </a:r>
            <a:r>
              <a:rPr lang="en-US" dirty="0" smtClean="0"/>
              <a:t> </a:t>
            </a:r>
            <a:r>
              <a:rPr lang="en-US" dirty="0" err="1" smtClean="0"/>
              <a:t>radovi</a:t>
            </a:r>
            <a:r>
              <a:rPr lang="en-US" dirty="0" smtClean="0"/>
              <a:t>, </a:t>
            </a:r>
            <a:r>
              <a:rPr lang="en-US" dirty="0" err="1" smtClean="0"/>
              <a:t>donatorska</a:t>
            </a:r>
            <a:r>
              <a:rPr lang="en-US" dirty="0" smtClean="0"/>
              <a:t> </a:t>
            </a:r>
            <a:r>
              <a:rPr lang="en-US" dirty="0" err="1" smtClean="0"/>
              <a:t>sredstva</a:t>
            </a:r>
            <a:r>
              <a:rPr lang="en-US" dirty="0" smtClean="0"/>
              <a:t>, Fond </a:t>
            </a:r>
            <a:r>
              <a:rPr lang="en-US" dirty="0" err="1" smtClean="0"/>
              <a:t>za</a:t>
            </a:r>
            <a:r>
              <a:rPr lang="en-US" dirty="0" smtClean="0"/>
              <a:t> </a:t>
            </a:r>
            <a:r>
              <a:rPr lang="en-US" dirty="0" err="1" smtClean="0"/>
              <a:t>socijalne</a:t>
            </a:r>
            <a:r>
              <a:rPr lang="en-US" dirty="0" smtClean="0"/>
              <a:t> </a:t>
            </a:r>
            <a:r>
              <a:rPr lang="en-US" dirty="0" err="1" smtClean="0"/>
              <a:t>inovacije</a:t>
            </a:r>
            <a:endParaRPr lang="en-US" dirty="0" smtClean="0"/>
          </a:p>
          <a:p>
            <a:pPr>
              <a:spcBef>
                <a:spcPts val="1728"/>
              </a:spcBef>
            </a:pPr>
            <a:r>
              <a:rPr lang="en-US" dirty="0" err="1" smtClean="0"/>
              <a:t>Participacija</a:t>
            </a:r>
            <a:r>
              <a:rPr lang="en-US" dirty="0" smtClean="0"/>
              <a:t> </a:t>
            </a:r>
            <a:r>
              <a:rPr lang="en-US" dirty="0" err="1" smtClean="0"/>
              <a:t>neujednačena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nedovoljna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733800"/>
            <a:ext cx="4152900" cy="24765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144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err="1" smtClean="0"/>
              <a:t>Javni</a:t>
            </a:r>
            <a:r>
              <a:rPr lang="en-US" b="1" dirty="0" smtClean="0"/>
              <a:t> </a:t>
            </a:r>
            <a:r>
              <a:rPr lang="en-US" b="1" dirty="0" err="1" smtClean="0"/>
              <a:t>rashodi</a:t>
            </a:r>
            <a:r>
              <a:rPr lang="en-US" b="1" dirty="0" smtClean="0"/>
              <a:t> </a:t>
            </a:r>
            <a:r>
              <a:rPr lang="en-US" b="1" dirty="0" err="1" smtClean="0"/>
              <a:t>za</a:t>
            </a:r>
            <a:r>
              <a:rPr lang="en-US" b="1" dirty="0" smtClean="0"/>
              <a:t> DTN </a:t>
            </a:r>
            <a:r>
              <a:rPr lang="en-US" b="1" dirty="0" err="1" smtClean="0"/>
              <a:t>za</a:t>
            </a:r>
            <a:r>
              <a:rPr lang="en-US" b="1" dirty="0" smtClean="0"/>
              <a:t> stare (%BDP) u 2011</a:t>
            </a:r>
            <a:endParaRPr lang="en-US" b="1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990600" y="2285998"/>
          <a:ext cx="6553200" cy="338446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947711"/>
                <a:gridCol w="2605489"/>
              </a:tblGrid>
              <a:tr h="824142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</a:pPr>
                      <a:r>
                        <a:rPr lang="en-US" sz="2800" dirty="0" smtClean="0"/>
                        <a:t>UKUPNO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800" dirty="0" smtClean="0"/>
                        <a:t>0,51</a:t>
                      </a:r>
                      <a:endParaRPr lang="en-US" sz="2800" dirty="0"/>
                    </a:p>
                  </a:txBody>
                  <a:tcPr/>
                </a:tc>
              </a:tr>
              <a:tr h="536915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Novčane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naknade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dirty="0" smtClean="0"/>
                        <a:t>0,36</a:t>
                      </a:r>
                      <a:endParaRPr lang="en-US" sz="2400" dirty="0"/>
                    </a:p>
                  </a:txBody>
                  <a:tcPr/>
                </a:tc>
              </a:tr>
              <a:tr h="536915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Domski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smeštaj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dirty="0" smtClean="0"/>
                        <a:t>0,05</a:t>
                      </a:r>
                      <a:endParaRPr lang="en-US" sz="2400" dirty="0"/>
                    </a:p>
                  </a:txBody>
                  <a:tcPr/>
                </a:tc>
              </a:tr>
              <a:tr h="536915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Palijativna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zdravstvena</a:t>
                      </a:r>
                      <a:r>
                        <a:rPr lang="en-US" sz="2400" dirty="0" smtClean="0"/>
                        <a:t> </a:t>
                      </a:r>
                      <a:r>
                        <a:rPr lang="en-US" sz="2400" dirty="0" err="1" smtClean="0"/>
                        <a:t>nega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dirty="0" smtClean="0"/>
                        <a:t>0,07</a:t>
                      </a:r>
                      <a:endParaRPr lang="en-US" sz="2400" dirty="0"/>
                    </a:p>
                  </a:txBody>
                  <a:tcPr/>
                </a:tc>
              </a:tr>
              <a:tr h="536915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Usluge</a:t>
                      </a:r>
                      <a:r>
                        <a:rPr lang="en-US" sz="2400" dirty="0" smtClean="0"/>
                        <a:t> u </a:t>
                      </a:r>
                      <a:r>
                        <a:rPr lang="en-US" sz="2400" dirty="0" err="1" smtClean="0"/>
                        <a:t>zajednici</a:t>
                      </a:r>
                      <a:r>
                        <a:rPr lang="en-US" sz="240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400" dirty="0" smtClean="0"/>
                        <a:t>0,03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/>
          <a:lstStyle/>
          <a:p>
            <a:r>
              <a:rPr lang="en-US" b="1" dirty="0" smtClean="0"/>
              <a:t>Demografski trendovi</a:t>
            </a:r>
            <a:endParaRPr lang="sr-Latn-CS" dirty="0" smtClean="0"/>
          </a:p>
        </p:txBody>
      </p:sp>
      <p:graphicFrame>
        <p:nvGraphicFramePr>
          <p:cNvPr id="15412" name="Group 52"/>
          <p:cNvGraphicFramePr>
            <a:graphicFrameLocks noGrp="1"/>
          </p:cNvGraphicFramePr>
          <p:nvPr>
            <p:ph idx="1"/>
          </p:nvPr>
        </p:nvGraphicFramePr>
        <p:xfrm>
          <a:off x="457200" y="1981200"/>
          <a:ext cx="7848600" cy="3619776"/>
        </p:xfrm>
        <a:graphic>
          <a:graphicData uri="http://schemas.openxmlformats.org/drawingml/2006/table">
            <a:tbl>
              <a:tblPr/>
              <a:tblGrid>
                <a:gridCol w="2667000"/>
                <a:gridCol w="1828800"/>
                <a:gridCol w="1711325"/>
                <a:gridCol w="1641475"/>
              </a:tblGrid>
              <a:tr h="5118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2041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5118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Broj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stanovnika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7,500,031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kumimoji="0" lang="sr-Latn-C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kumimoji="0" lang="sr-Latn-CS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307</a:t>
                      </a:r>
                      <a:r>
                        <a:rPr lang="en-US" sz="1800" dirty="0" smtClean="0">
                          <a:latin typeface="+mn-lt"/>
                        </a:rPr>
                        <a:t>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6,702,139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118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Stopa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fertiliteta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1,6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1,7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5118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Očekivano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trajanje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života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u 65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13,9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15,3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…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118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Učešće 65 +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16,5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17,4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22,8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5118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Učešće 80+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1,9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3,6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6,1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118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Stopa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zavisnosti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starih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24,6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25,5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36,3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15405" name="Rectangle 4"/>
          <p:cNvSpPr>
            <a:spLocks noChangeArrowheads="1"/>
          </p:cNvSpPr>
          <p:nvPr/>
        </p:nvSpPr>
        <p:spPr bwMode="auto">
          <a:xfrm>
            <a:off x="457200" y="5715000"/>
            <a:ext cx="8229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 err="1" smtClean="0">
                <a:latin typeface="Constantia" pitchFamily="18" charset="0"/>
              </a:rPr>
              <a:t>Izvor</a:t>
            </a:r>
            <a:r>
              <a:rPr lang="en-US" sz="1200" dirty="0" smtClean="0">
                <a:latin typeface="Constantia" pitchFamily="18" charset="0"/>
              </a:rPr>
              <a:t>: </a:t>
            </a:r>
            <a:r>
              <a:rPr lang="en-US" sz="1200" dirty="0" err="1" smtClean="0">
                <a:latin typeface="Constantia" pitchFamily="18" charset="0"/>
              </a:rPr>
              <a:t>Republički</a:t>
            </a:r>
            <a:r>
              <a:rPr lang="en-US" sz="1200" dirty="0" smtClean="0">
                <a:latin typeface="Constantia" pitchFamily="18" charset="0"/>
              </a:rPr>
              <a:t> </a:t>
            </a:r>
            <a:r>
              <a:rPr lang="en-US" sz="1200" dirty="0" err="1" smtClean="0">
                <a:latin typeface="Constantia" pitchFamily="18" charset="0"/>
              </a:rPr>
              <a:t>zavod</a:t>
            </a:r>
            <a:r>
              <a:rPr lang="en-US" sz="1200" dirty="0" smtClean="0">
                <a:latin typeface="Constantia" pitchFamily="18" charset="0"/>
              </a:rPr>
              <a:t> </a:t>
            </a:r>
            <a:r>
              <a:rPr lang="en-US" sz="1200" dirty="0" err="1" smtClean="0">
                <a:latin typeface="Constantia" pitchFamily="18" charset="0"/>
              </a:rPr>
              <a:t>za</a:t>
            </a:r>
            <a:r>
              <a:rPr lang="en-US" sz="1200" dirty="0" smtClean="0">
                <a:latin typeface="Constantia" pitchFamily="18" charset="0"/>
              </a:rPr>
              <a:t> </a:t>
            </a:r>
            <a:r>
              <a:rPr lang="en-US" sz="1200" dirty="0" err="1" smtClean="0">
                <a:latin typeface="Constantia" pitchFamily="18" charset="0"/>
              </a:rPr>
              <a:t>statistiku</a:t>
            </a:r>
            <a:endParaRPr lang="en-US" sz="12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sr-Latn-CS" b="1" dirty="0" smtClean="0"/>
              <a:t/>
            </a:r>
            <a:br>
              <a:rPr lang="sr-Latn-CS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IV </a:t>
            </a:r>
            <a:r>
              <a:rPr lang="sr-Latn-CS" b="1" dirty="0" smtClean="0"/>
              <a:t>Najvažnija pitanja i dileme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Bef>
                <a:spcPts val="1824"/>
              </a:spcBef>
            </a:pPr>
            <a:r>
              <a:rPr lang="sr-Latn-CS" dirty="0" smtClean="0"/>
              <a:t>Segmentiranost dugotrajne nege i potreba za uspostavljanjem sistema  </a:t>
            </a:r>
          </a:p>
          <a:p>
            <a:pPr lvl="0">
              <a:spcBef>
                <a:spcPts val="1824"/>
              </a:spcBef>
            </a:pPr>
            <a:r>
              <a:rPr lang="sr-Latn-CS" dirty="0" smtClean="0"/>
              <a:t>(Ne)adekvatnost novčanih naknada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err="1" smtClean="0"/>
              <a:t>nepovezanost</a:t>
            </a:r>
            <a:r>
              <a:rPr lang="en-US" dirty="0" smtClean="0"/>
              <a:t>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sistemom</a:t>
            </a:r>
            <a:r>
              <a:rPr lang="en-US" dirty="0" smtClean="0"/>
              <a:t> </a:t>
            </a:r>
            <a:r>
              <a:rPr lang="en-US" dirty="0" err="1" smtClean="0"/>
              <a:t>usluga</a:t>
            </a:r>
            <a:endParaRPr lang="en-US" dirty="0" smtClean="0"/>
          </a:p>
          <a:p>
            <a:pPr lvl="0">
              <a:spcBef>
                <a:spcPts val="1824"/>
              </a:spcBef>
            </a:pPr>
            <a:r>
              <a:rPr lang="en-US" dirty="0" err="1" smtClean="0"/>
              <a:t>Odnos</a:t>
            </a:r>
            <a:r>
              <a:rPr lang="en-US" dirty="0" smtClean="0"/>
              <a:t> </a:t>
            </a:r>
            <a:r>
              <a:rPr lang="en-US" dirty="0" err="1" smtClean="0"/>
              <a:t>između</a:t>
            </a:r>
            <a:r>
              <a:rPr lang="en-US" dirty="0" smtClean="0"/>
              <a:t> </a:t>
            </a:r>
            <a:r>
              <a:rPr lang="en-US" dirty="0" err="1" smtClean="0"/>
              <a:t>centralnog</a:t>
            </a:r>
            <a:r>
              <a:rPr lang="en-US" dirty="0" smtClean="0"/>
              <a:t> i </a:t>
            </a:r>
            <a:r>
              <a:rPr lang="en-US" dirty="0" err="1" smtClean="0"/>
              <a:t>lokalnog</a:t>
            </a:r>
            <a:r>
              <a:rPr lang="en-US" dirty="0" smtClean="0"/>
              <a:t> </a:t>
            </a:r>
            <a:r>
              <a:rPr lang="en-US" dirty="0" err="1" smtClean="0"/>
              <a:t>nivoa</a:t>
            </a:r>
            <a:endParaRPr lang="en-US" dirty="0" smtClean="0"/>
          </a:p>
          <a:p>
            <a:pPr lvl="0">
              <a:spcBef>
                <a:spcPts val="1824"/>
              </a:spcBef>
            </a:pPr>
            <a:r>
              <a:rPr lang="sr-Latn-CS" dirty="0" smtClean="0"/>
              <a:t>Nerazvijenost i neadekvatnost usluga u zajednici</a:t>
            </a:r>
          </a:p>
          <a:p>
            <a:pPr lvl="0">
              <a:buNone/>
            </a:pPr>
            <a:r>
              <a:rPr lang="en-US" dirty="0" smtClean="0"/>
              <a:t> </a:t>
            </a:r>
            <a:endParaRPr lang="sr-Latn-C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b="1" dirty="0" smtClean="0"/>
              <a:t>U </a:t>
            </a:r>
            <a:r>
              <a:rPr lang="en-US" b="1" dirty="0" err="1" smtClean="0"/>
              <a:t>poređenju</a:t>
            </a:r>
            <a:r>
              <a:rPr lang="en-US" b="1" dirty="0" smtClean="0"/>
              <a:t> </a:t>
            </a:r>
            <a:r>
              <a:rPr lang="en-US" b="1" dirty="0" err="1" smtClean="0"/>
              <a:t>sa</a:t>
            </a:r>
            <a:r>
              <a:rPr lang="en-US" b="1" dirty="0" smtClean="0"/>
              <a:t> EU</a:t>
            </a:r>
            <a:endParaRPr lang="en-US" b="1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4040188" cy="659352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sz="2000" dirty="0" err="1" smtClean="0"/>
              <a:t>Stopa</a:t>
            </a:r>
            <a:r>
              <a:rPr lang="en-US" sz="2000" dirty="0" smtClean="0"/>
              <a:t> </a:t>
            </a:r>
            <a:r>
              <a:rPr lang="en-US" sz="2000" dirty="0" err="1" smtClean="0"/>
              <a:t>zavisnosti</a:t>
            </a:r>
            <a:r>
              <a:rPr lang="en-US" sz="2000" dirty="0" smtClean="0"/>
              <a:t> </a:t>
            </a:r>
            <a:r>
              <a:rPr lang="en-US" sz="2000" dirty="0" err="1" smtClean="0"/>
              <a:t>starih</a:t>
            </a:r>
            <a:endParaRPr lang="en-US" sz="2000" dirty="0" smtClean="0"/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>
          <a:xfrm>
            <a:off x="4495800" y="1905000"/>
            <a:ext cx="4495800" cy="654843"/>
          </a:xfrm>
        </p:spPr>
        <p:txBody>
          <a:bodyPr>
            <a:normAutofit fontScale="6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sz="3200" dirty="0" smtClean="0"/>
              <a:t>Učešće stanovništva 65+ u ukupnom</a:t>
            </a:r>
          </a:p>
          <a:p>
            <a:endParaRPr lang="en-US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quarter" idx="2"/>
          </p:nvPr>
        </p:nvGraphicFramePr>
        <p:xfrm>
          <a:off x="0" y="2514600"/>
          <a:ext cx="4268788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ontent Placeholder 11"/>
          <p:cNvGraphicFramePr>
            <a:graphicFrameLocks noGrp="1"/>
          </p:cNvGraphicFramePr>
          <p:nvPr>
            <p:ph sz="quarter" idx="4"/>
          </p:nvPr>
        </p:nvGraphicFramePr>
        <p:xfrm>
          <a:off x="4572000" y="2514600"/>
          <a:ext cx="4346575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II </a:t>
            </a:r>
            <a:r>
              <a:rPr lang="en-US" b="1" dirty="0" err="1" smtClean="0"/>
              <a:t>Potrebe</a:t>
            </a:r>
            <a:r>
              <a:rPr lang="en-US" b="1" dirty="0" smtClean="0"/>
              <a:t> </a:t>
            </a:r>
            <a:r>
              <a:rPr lang="en-US" b="1" dirty="0" err="1" smtClean="0"/>
              <a:t>za</a:t>
            </a:r>
            <a:r>
              <a:rPr lang="en-US" b="1" dirty="0" smtClean="0"/>
              <a:t> DTN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87880"/>
            <a:ext cx="8229600" cy="4389120"/>
          </a:xfrm>
        </p:spPr>
        <p:txBody>
          <a:bodyPr/>
          <a:lstStyle/>
          <a:p>
            <a:r>
              <a:rPr lang="en-US" dirty="0" err="1" smtClean="0"/>
              <a:t>Popis</a:t>
            </a:r>
            <a:r>
              <a:rPr lang="en-US" dirty="0" smtClean="0"/>
              <a:t> </a:t>
            </a:r>
            <a:r>
              <a:rPr lang="en-US" sz="3200" dirty="0" smtClean="0"/>
              <a:t>2011</a:t>
            </a:r>
          </a:p>
          <a:p>
            <a:endParaRPr lang="en-US" sz="3200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971800"/>
            <a:ext cx="7658100" cy="2755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Potrebe</a:t>
            </a:r>
            <a:r>
              <a:rPr lang="en-US" b="1" dirty="0" smtClean="0"/>
              <a:t> </a:t>
            </a:r>
            <a:r>
              <a:rPr lang="en-US" b="1" dirty="0" err="1" smtClean="0"/>
              <a:t>za</a:t>
            </a:r>
            <a:r>
              <a:rPr lang="en-US" b="1" dirty="0" smtClean="0"/>
              <a:t> DTN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1680"/>
            <a:ext cx="8229600" cy="4389120"/>
          </a:xfrm>
        </p:spPr>
        <p:txBody>
          <a:bodyPr/>
          <a:lstStyle/>
          <a:p>
            <a:r>
              <a:rPr lang="en-US" dirty="0" err="1" smtClean="0"/>
              <a:t>Anketa</a:t>
            </a:r>
            <a:r>
              <a:rPr lang="en-US" dirty="0" smtClean="0"/>
              <a:t> IPSOS 2011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2667000"/>
            <a:ext cx="8382000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533400"/>
            <a:ext cx="8534400" cy="1143000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Potrebe</a:t>
            </a:r>
            <a:r>
              <a:rPr lang="en-US" b="1" dirty="0" smtClean="0"/>
              <a:t> </a:t>
            </a:r>
            <a:r>
              <a:rPr lang="en-US" b="1" dirty="0" err="1" smtClean="0"/>
              <a:t>po</a:t>
            </a:r>
            <a:r>
              <a:rPr lang="en-US" b="1" dirty="0" smtClean="0"/>
              <a:t> </a:t>
            </a:r>
            <a:r>
              <a:rPr lang="en-US" b="1" dirty="0" err="1" smtClean="0"/>
              <a:t>tipu</a:t>
            </a:r>
            <a:r>
              <a:rPr lang="en-US" b="1" dirty="0" smtClean="0"/>
              <a:t> </a:t>
            </a:r>
            <a:r>
              <a:rPr lang="en-US" b="1" dirty="0" err="1" smtClean="0"/>
              <a:t>domaćinstva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Osnovne</a:t>
            </a:r>
            <a:r>
              <a:rPr lang="en-US" dirty="0" smtClean="0"/>
              <a:t> </a:t>
            </a:r>
            <a:r>
              <a:rPr lang="en-US" dirty="0" err="1" smtClean="0"/>
              <a:t>aktivnosti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err="1" smtClean="0"/>
              <a:t>Dodatne</a:t>
            </a:r>
            <a:r>
              <a:rPr lang="en-US" dirty="0" smtClean="0"/>
              <a:t> </a:t>
            </a:r>
            <a:r>
              <a:rPr lang="en-US" dirty="0" err="1" smtClean="0"/>
              <a:t>aktivnosti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362200"/>
            <a:ext cx="4114800" cy="41148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362200"/>
            <a:ext cx="41910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Latn-CS" b="1" dirty="0" smtClean="0"/>
              <a:t>Međutim, tek oko 30% starih živi u mešovitim domaćinstvima</a:t>
            </a:r>
            <a:endParaRPr lang="en-US" b="1" dirty="0"/>
          </a:p>
        </p:txBody>
      </p:sp>
      <p:graphicFrame>
        <p:nvGraphicFramePr>
          <p:cNvPr id="24" name="Content Placeholder 23"/>
          <p:cNvGraphicFramePr>
            <a:graphicFrameLocks noGrp="1"/>
          </p:cNvGraphicFramePr>
          <p:nvPr>
            <p:ph sz="half" idx="2"/>
          </p:nvPr>
        </p:nvGraphicFramePr>
        <p:xfrm>
          <a:off x="685800" y="2133600"/>
          <a:ext cx="8001000" cy="443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ts val="4100"/>
              </a:lnSpc>
            </a:pPr>
            <a:r>
              <a:rPr lang="en-US" b="1" dirty="0" err="1" smtClean="0"/>
              <a:t>Ipak</a:t>
            </a:r>
            <a:r>
              <a:rPr lang="en-US" b="1" dirty="0" smtClean="0"/>
              <a:t>, </a:t>
            </a:r>
            <a:r>
              <a:rPr lang="en-US" b="1" dirty="0" err="1" smtClean="0"/>
              <a:t>prevashodno</a:t>
            </a:r>
            <a:r>
              <a:rPr lang="en-US" b="1" dirty="0" smtClean="0"/>
              <a:t> je </a:t>
            </a:r>
            <a:r>
              <a:rPr lang="en-US" b="1" dirty="0" err="1" smtClean="0"/>
              <a:t>oslanjanje</a:t>
            </a:r>
            <a:r>
              <a:rPr lang="en-US" b="1" dirty="0" smtClean="0"/>
              <a:t> </a:t>
            </a:r>
            <a:r>
              <a:rPr lang="en-US" b="1" dirty="0" err="1" smtClean="0"/>
              <a:t>na</a:t>
            </a:r>
            <a:r>
              <a:rPr lang="en-US" b="1" dirty="0" smtClean="0"/>
              <a:t> </a:t>
            </a:r>
            <a:r>
              <a:rPr lang="en-US" b="1" dirty="0" err="1" smtClean="0"/>
              <a:t>porodicu</a:t>
            </a:r>
            <a:r>
              <a:rPr lang="en-US" b="1" dirty="0" smtClean="0"/>
              <a:t>…</a:t>
            </a:r>
            <a:endParaRPr lang="en-US" b="1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sz="half" idx="1"/>
          </p:nvPr>
        </p:nvGraphicFramePr>
        <p:xfrm>
          <a:off x="0" y="1905000"/>
          <a:ext cx="4038600" cy="443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Content Placeholder 14"/>
          <p:cNvGraphicFramePr>
            <a:graphicFrameLocks noGrp="1"/>
          </p:cNvGraphicFramePr>
          <p:nvPr>
            <p:ph sz="half" idx="2"/>
          </p:nvPr>
        </p:nvGraphicFramePr>
        <p:xfrm>
          <a:off x="4191000" y="1920874"/>
          <a:ext cx="4953000" cy="4937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11353</TotalTime>
  <Words>948</Words>
  <Application>Microsoft Macintosh PowerPoint</Application>
  <PresentationFormat>On-screen Show (4:3)</PresentationFormat>
  <Paragraphs>179</Paragraphs>
  <Slides>30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Flow</vt:lpstr>
      <vt:lpstr>Chart</vt:lpstr>
      <vt:lpstr>DUGOTRAJNA NEGA STARIH U SRBIJI</vt:lpstr>
      <vt:lpstr>I Demografski trendovi</vt:lpstr>
      <vt:lpstr>Demografski trendovi</vt:lpstr>
      <vt:lpstr>U poređenju sa EU</vt:lpstr>
      <vt:lpstr>II Potrebe za DTN</vt:lpstr>
      <vt:lpstr>Potrebe za DTN</vt:lpstr>
      <vt:lpstr>Potrebe po tipu domaćinstva</vt:lpstr>
      <vt:lpstr>Međutim, tek oko 30% starih živi u mešovitim domaćinstvima</vt:lpstr>
      <vt:lpstr>Ipak, prevashodno je oslanjanje na porodicu…</vt:lpstr>
      <vt:lpstr>Održivost porodičnog modela DTN?</vt:lpstr>
      <vt:lpstr>III Državni sistem DTN u Srbiji</vt:lpstr>
      <vt:lpstr> Novčane naknade</vt:lpstr>
      <vt:lpstr>Osnovne novčane naknade</vt:lpstr>
      <vt:lpstr>Uvećana naknada</vt:lpstr>
      <vt:lpstr>Uvećana (maksimalna) naknada kao % (bruto) minimalne zarade</vt:lpstr>
      <vt:lpstr>Korisnici novčanih naknada</vt:lpstr>
      <vt:lpstr>Struktura korisnika 65+ prema visini naknade</vt:lpstr>
      <vt:lpstr>Korišćenje novčanih naknada</vt:lpstr>
      <vt:lpstr>Rashodi za naknade</vt:lpstr>
      <vt:lpstr>Usluge socijalne zaštite</vt:lpstr>
      <vt:lpstr>Domski smeštaj - mreža ustanova i korisnici (2011)</vt:lpstr>
      <vt:lpstr>Regulativa finansiranja</vt:lpstr>
      <vt:lpstr>Cena smeštaja i javni rashodi 2011</vt:lpstr>
      <vt:lpstr>Pomoć u kući</vt:lpstr>
      <vt:lpstr>Pomoć u kući</vt:lpstr>
      <vt:lpstr>Korisnici </vt:lpstr>
      <vt:lpstr>Pomoć u kući - finansiranje</vt:lpstr>
      <vt:lpstr>Cena usluge i izvori finansiranja</vt:lpstr>
      <vt:lpstr>Javni rashodi za DTN za stare (%BDP) u 2011</vt:lpstr>
      <vt:lpstr>   IV Najvažnija pitanja i dileme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 Term Care in Serbia</dc:title>
  <dc:creator>user</dc:creator>
  <cp:lastModifiedBy>Katarina Stanic</cp:lastModifiedBy>
  <cp:revision>95</cp:revision>
  <dcterms:created xsi:type="dcterms:W3CDTF">2014-05-23T20:07:20Z</dcterms:created>
  <dcterms:modified xsi:type="dcterms:W3CDTF">2014-05-23T20:07:44Z</dcterms:modified>
</cp:coreProperties>
</file>